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drawings/drawing1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2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4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5.xml" ContentType="application/vnd.openxmlformats-officedocument.drawingml.chartshape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theme/themeOverride1.xml" ContentType="application/vnd.openxmlformats-officedocument.themeOverrid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380" r:id="rId2"/>
    <p:sldId id="919" r:id="rId3"/>
    <p:sldId id="530" r:id="rId4"/>
    <p:sldId id="264" r:id="rId5"/>
    <p:sldId id="284" r:id="rId6"/>
    <p:sldId id="384" r:id="rId7"/>
    <p:sldId id="498" r:id="rId8"/>
    <p:sldId id="499" r:id="rId9"/>
    <p:sldId id="924" r:id="rId10"/>
    <p:sldId id="500" r:id="rId11"/>
    <p:sldId id="501" r:id="rId12"/>
    <p:sldId id="286" r:id="rId13"/>
    <p:sldId id="308" r:id="rId14"/>
    <p:sldId id="257" r:id="rId15"/>
    <p:sldId id="367" r:id="rId16"/>
    <p:sldId id="497" r:id="rId17"/>
    <p:sldId id="369" r:id="rId18"/>
    <p:sldId id="370" r:id="rId19"/>
    <p:sldId id="375" r:id="rId20"/>
    <p:sldId id="502" r:id="rId21"/>
    <p:sldId id="382" r:id="rId22"/>
    <p:sldId id="381" r:id="rId23"/>
    <p:sldId id="387" r:id="rId24"/>
    <p:sldId id="376" r:id="rId25"/>
    <p:sldId id="303" r:id="rId26"/>
    <p:sldId id="295" r:id="rId27"/>
    <p:sldId id="925" r:id="rId28"/>
    <p:sldId id="297" r:id="rId29"/>
    <p:sldId id="309" r:id="rId30"/>
    <p:sldId id="298" r:id="rId31"/>
    <p:sldId id="299" r:id="rId32"/>
    <p:sldId id="301" r:id="rId33"/>
    <p:sldId id="300" r:id="rId34"/>
    <p:sldId id="923" r:id="rId35"/>
    <p:sldId id="920" r:id="rId36"/>
    <p:sldId id="922" r:id="rId37"/>
    <p:sldId id="921" r:id="rId38"/>
    <p:sldId id="304" r:id="rId39"/>
    <p:sldId id="926" r:id="rId40"/>
    <p:sldId id="927" r:id="rId41"/>
    <p:sldId id="280" r:id="rId42"/>
    <p:sldId id="281" r:id="rId43"/>
    <p:sldId id="279" r:id="rId44"/>
  </p:sldIdLst>
  <p:sldSz cx="12192000" cy="7199313"/>
  <p:notesSz cx="7102475" cy="9388475"/>
  <p:defaultTextStyle>
    <a:defPPr>
      <a:defRPr lang="th-TH"/>
    </a:defPPr>
    <a:lvl1pPr marL="0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185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370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555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740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5925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109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295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480" algn="l" defTabSz="91437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CC"/>
    <a:srgbClr val="FFFFFF"/>
    <a:srgbClr val="FF33CC"/>
    <a:srgbClr val="FFFF66"/>
    <a:srgbClr val="6600FF"/>
    <a:srgbClr val="800080"/>
    <a:srgbClr val="DBDBDB"/>
    <a:srgbClr val="FFE699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สไตล์สีปานกลาง 1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27102A9-8310-4765-A935-A1911B00CA55}" styleName="สไตล์สีอ่อน 1 - เน้น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6D9F66E-5EB9-4882-86FB-DCBF35E3C3E4}" styleName="สไตล์สีปานกลาง 4 - เน้น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89481" autoAdjust="0"/>
  </p:normalViewPr>
  <p:slideViewPr>
    <p:cSldViewPr snapToGrid="0">
      <p:cViewPr varScale="1">
        <p:scale>
          <a:sx n="64" d="100"/>
          <a:sy n="64" d="100"/>
        </p:scale>
        <p:origin x="144" y="60"/>
      </p:cViewPr>
      <p:guideLst>
        <p:guide orient="horz" pos="226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5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chartUserShapes" Target="../drawings/drawing1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&#3591;&#3634;&#3609;NCDs2562\&#3649;&#3612;&#3609;&#3592;&#3633;&#3591;&#3627;&#3623;&#3633;&#3604;&#3627;&#3609;&#3629;&#3591;&#3588;&#3634;&#3618;2562\&#3611;&#3619;&#3632;&#3648;&#3617;&#3636;&#3609;CUP62\&#3612;&#3621;&#3588;&#3632;&#3649;&#3609;&#3609;%20CUP%20&#3619;&#3629;&#3610;2_2562\&#3586;&#3657;&#3629;&#3617;&#3641;&#3621;NCD%203007256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5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package" Target="../embeddings/Microsoft_Excel_Worksheet36.xlsx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251560940518178E-2"/>
          <c:y val="4.8954049830562042E-2"/>
          <c:w val="0.94790468942280925"/>
          <c:h val="0.7111653468649588"/>
        </c:manualLayout>
      </c:layout>
      <c:lineChart>
        <c:grouping val="standard"/>
        <c:varyColors val="0"/>
        <c:ser>
          <c:idx val="0"/>
          <c:order val="0"/>
          <c:tx>
            <c:strRef>
              <c:f>อัตราตายโรคเบาหวาน!$A$51</c:f>
              <c:strCache>
                <c:ptCount val="1"/>
                <c:pt idx="0">
                  <c:v>DM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4442365412373888E-2"/>
                  <c:y val="-4.56347751051667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C4-4CBD-BD4C-9AA269A2CF06}"/>
                </c:ext>
              </c:extLst>
            </c:dLbl>
            <c:dLbl>
              <c:idx val="2"/>
              <c:layout>
                <c:manualLayout>
                  <c:x val="-3.6382229621879224E-2"/>
                  <c:y val="-3.10229029590479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C4-4CBD-BD4C-9AA269A2CF06}"/>
                </c:ext>
              </c:extLst>
            </c:dLbl>
            <c:dLbl>
              <c:idx val="7"/>
              <c:layout>
                <c:manualLayout>
                  <c:x val="-3.6382229621879224E-2"/>
                  <c:y val="-3.10229029590479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C4-4CBD-BD4C-9AA269A2CF06}"/>
                </c:ext>
              </c:extLst>
            </c:dLbl>
            <c:dLbl>
              <c:idx val="9"/>
              <c:layout>
                <c:manualLayout>
                  <c:x val="-4.2201822250395371E-2"/>
                  <c:y val="3.47305216984862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C4-4CBD-BD4C-9AA269A2CF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อัตราตายโรคเบาหวาน!$B$50:$L$50</c:f>
              <c:numCache>
                <c:formatCode>General</c:formatCode>
                <c:ptCount val="11"/>
                <c:pt idx="0">
                  <c:v>2550</c:v>
                </c:pt>
                <c:pt idx="1">
                  <c:v>2551</c:v>
                </c:pt>
                <c:pt idx="2">
                  <c:v>2552</c:v>
                </c:pt>
                <c:pt idx="3">
                  <c:v>2553</c:v>
                </c:pt>
                <c:pt idx="4">
                  <c:v>2554</c:v>
                </c:pt>
                <c:pt idx="5">
                  <c:v>2555</c:v>
                </c:pt>
                <c:pt idx="6">
                  <c:v>2556</c:v>
                </c:pt>
                <c:pt idx="7">
                  <c:v>2557</c:v>
                </c:pt>
                <c:pt idx="8">
                  <c:v>2558</c:v>
                </c:pt>
                <c:pt idx="9">
                  <c:v>2559</c:v>
                </c:pt>
                <c:pt idx="10">
                  <c:v>2560</c:v>
                </c:pt>
              </c:numCache>
            </c:numRef>
          </c:cat>
          <c:val>
            <c:numRef>
              <c:f>อัตราตายโรคเบาหวาน!$B$51:$L$51</c:f>
              <c:numCache>
                <c:formatCode>General</c:formatCode>
                <c:ptCount val="11"/>
                <c:pt idx="0">
                  <c:v>20.88</c:v>
                </c:pt>
                <c:pt idx="1">
                  <c:v>20.8</c:v>
                </c:pt>
                <c:pt idx="2">
                  <c:v>20.22</c:v>
                </c:pt>
                <c:pt idx="3">
                  <c:v>19.5</c:v>
                </c:pt>
                <c:pt idx="4">
                  <c:v>20.14</c:v>
                </c:pt>
                <c:pt idx="5">
                  <c:v>19.36</c:v>
                </c:pt>
                <c:pt idx="6">
                  <c:v>24.02</c:v>
                </c:pt>
                <c:pt idx="7">
                  <c:v>30.49</c:v>
                </c:pt>
                <c:pt idx="8">
                  <c:v>30.48</c:v>
                </c:pt>
                <c:pt idx="9">
                  <c:v>31.85</c:v>
                </c:pt>
                <c:pt idx="10">
                  <c:v>30.99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7C4-4CBD-BD4C-9AA269A2CF06}"/>
            </c:ext>
          </c:extLst>
        </c:ser>
        <c:ser>
          <c:idx val="1"/>
          <c:order val="1"/>
          <c:tx>
            <c:strRef>
              <c:f>อัตราตายโรคเบาหวาน!$A$52</c:f>
              <c:strCache>
                <c:ptCount val="1"/>
                <c:pt idx="0">
                  <c:v>HT</c:v>
                </c:pt>
              </c:strCache>
            </c:strRef>
          </c:tx>
          <c:spPr>
            <a:ln w="34925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อัตราตายโรคเบาหวาน!$B$50:$L$50</c:f>
              <c:numCache>
                <c:formatCode>General</c:formatCode>
                <c:ptCount val="11"/>
                <c:pt idx="0">
                  <c:v>2550</c:v>
                </c:pt>
                <c:pt idx="1">
                  <c:v>2551</c:v>
                </c:pt>
                <c:pt idx="2">
                  <c:v>2552</c:v>
                </c:pt>
                <c:pt idx="3">
                  <c:v>2553</c:v>
                </c:pt>
                <c:pt idx="4">
                  <c:v>2554</c:v>
                </c:pt>
                <c:pt idx="5">
                  <c:v>2555</c:v>
                </c:pt>
                <c:pt idx="6">
                  <c:v>2556</c:v>
                </c:pt>
                <c:pt idx="7">
                  <c:v>2557</c:v>
                </c:pt>
                <c:pt idx="8">
                  <c:v>2558</c:v>
                </c:pt>
                <c:pt idx="9">
                  <c:v>2559</c:v>
                </c:pt>
                <c:pt idx="10">
                  <c:v>2560</c:v>
                </c:pt>
              </c:numCache>
            </c:numRef>
          </c:cat>
          <c:val>
            <c:numRef>
              <c:f>อัตราตายโรคเบาหวาน!$B$52:$L$52</c:f>
              <c:numCache>
                <c:formatCode>General</c:formatCode>
                <c:ptCount val="11"/>
                <c:pt idx="0">
                  <c:v>2.02</c:v>
                </c:pt>
                <c:pt idx="1">
                  <c:v>2.31</c:v>
                </c:pt>
                <c:pt idx="2">
                  <c:v>1.75</c:v>
                </c:pt>
                <c:pt idx="3">
                  <c:v>2.57</c:v>
                </c:pt>
                <c:pt idx="4">
                  <c:v>3.42</c:v>
                </c:pt>
                <c:pt idx="5">
                  <c:v>3.49</c:v>
                </c:pt>
                <c:pt idx="6">
                  <c:v>5.3</c:v>
                </c:pt>
                <c:pt idx="7">
                  <c:v>8.58</c:v>
                </c:pt>
                <c:pt idx="8">
                  <c:v>8.2200000000000006</c:v>
                </c:pt>
                <c:pt idx="9">
                  <c:v>7.87</c:v>
                </c:pt>
                <c:pt idx="10">
                  <c:v>8.27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7C4-4CBD-BD4C-9AA269A2CF06}"/>
            </c:ext>
          </c:extLst>
        </c:ser>
        <c:ser>
          <c:idx val="2"/>
          <c:order val="2"/>
          <c:tx>
            <c:strRef>
              <c:f>อัตราตายโรคเบาหวาน!$A$53</c:f>
              <c:strCache>
                <c:ptCount val="1"/>
                <c:pt idx="0">
                  <c:v>IHD</c:v>
                </c:pt>
              </c:strCache>
            </c:strRef>
          </c:tx>
          <c:spPr>
            <a:ln w="34925" cap="rnd">
              <a:solidFill>
                <a:srgbClr val="FFFF66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อัตราตายโรคเบาหวาน!$B$50:$L$50</c:f>
              <c:numCache>
                <c:formatCode>General</c:formatCode>
                <c:ptCount val="11"/>
                <c:pt idx="0">
                  <c:v>2550</c:v>
                </c:pt>
                <c:pt idx="1">
                  <c:v>2551</c:v>
                </c:pt>
                <c:pt idx="2">
                  <c:v>2552</c:v>
                </c:pt>
                <c:pt idx="3">
                  <c:v>2553</c:v>
                </c:pt>
                <c:pt idx="4">
                  <c:v>2554</c:v>
                </c:pt>
                <c:pt idx="5">
                  <c:v>2555</c:v>
                </c:pt>
                <c:pt idx="6">
                  <c:v>2556</c:v>
                </c:pt>
                <c:pt idx="7">
                  <c:v>2557</c:v>
                </c:pt>
                <c:pt idx="8">
                  <c:v>2558</c:v>
                </c:pt>
                <c:pt idx="9">
                  <c:v>2559</c:v>
                </c:pt>
                <c:pt idx="10">
                  <c:v>2560</c:v>
                </c:pt>
              </c:numCache>
            </c:numRef>
          </c:cat>
          <c:val>
            <c:numRef>
              <c:f>อัตราตายโรคเบาหวาน!$B$53:$L$53</c:f>
              <c:numCache>
                <c:formatCode>General</c:formatCode>
                <c:ptCount val="11"/>
                <c:pt idx="0">
                  <c:v>9.35</c:v>
                </c:pt>
                <c:pt idx="1">
                  <c:v>10.96</c:v>
                </c:pt>
                <c:pt idx="2">
                  <c:v>10.37</c:v>
                </c:pt>
                <c:pt idx="3">
                  <c:v>10.78</c:v>
                </c:pt>
                <c:pt idx="4">
                  <c:v>11.92</c:v>
                </c:pt>
                <c:pt idx="5">
                  <c:v>13.04</c:v>
                </c:pt>
                <c:pt idx="6">
                  <c:v>16.329999999999998</c:v>
                </c:pt>
                <c:pt idx="7">
                  <c:v>15.54</c:v>
                </c:pt>
                <c:pt idx="8">
                  <c:v>17.11</c:v>
                </c:pt>
                <c:pt idx="9">
                  <c:v>19.41</c:v>
                </c:pt>
                <c:pt idx="10">
                  <c:v>19.7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7C4-4CBD-BD4C-9AA269A2CF06}"/>
            </c:ext>
          </c:extLst>
        </c:ser>
        <c:ser>
          <c:idx val="3"/>
          <c:order val="3"/>
          <c:tx>
            <c:strRef>
              <c:f>อัตราตายโรคเบาหวาน!$A$54</c:f>
              <c:strCache>
                <c:ptCount val="1"/>
                <c:pt idx="0">
                  <c:v>Stroke</c:v>
                </c:pt>
              </c:strCache>
            </c:strRef>
          </c:tx>
          <c:spPr>
            <a:ln w="34925" cap="rnd">
              <a:solidFill>
                <a:schemeClr val="accent4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Lbl>
              <c:idx val="0"/>
              <c:layout>
                <c:manualLayout>
                  <c:x val="-3.0562636993363222E-2"/>
                  <c:y val="3.107755366195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7C4-4CBD-BD4C-9AA269A2CF06}"/>
                </c:ext>
              </c:extLst>
            </c:dLbl>
            <c:dLbl>
              <c:idx val="1"/>
              <c:layout>
                <c:manualLayout>
                  <c:x val="-4.0261958040889896E-2"/>
                  <c:y val="4.93423938446050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7C4-4CBD-BD4C-9AA269A2CF06}"/>
                </c:ext>
              </c:extLst>
            </c:dLbl>
            <c:dLbl>
              <c:idx val="2"/>
              <c:layout>
                <c:manualLayout>
                  <c:x val="-3.5839067643217731E-2"/>
                  <c:y val="4.56894258080752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7C4-4CBD-BD4C-9AA269A2CF06}"/>
                </c:ext>
              </c:extLst>
            </c:dLbl>
            <c:dLbl>
              <c:idx val="9"/>
              <c:layout>
                <c:manualLayout>
                  <c:x val="-2.8622772783857886E-2"/>
                  <c:y val="-8.58174235069931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7C4-4CBD-BD4C-9AA269A2CF0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อัตราตายโรคเบาหวาน!$B$50:$L$50</c:f>
              <c:numCache>
                <c:formatCode>General</c:formatCode>
                <c:ptCount val="11"/>
                <c:pt idx="0">
                  <c:v>2550</c:v>
                </c:pt>
                <c:pt idx="1">
                  <c:v>2551</c:v>
                </c:pt>
                <c:pt idx="2">
                  <c:v>2552</c:v>
                </c:pt>
                <c:pt idx="3">
                  <c:v>2553</c:v>
                </c:pt>
                <c:pt idx="4">
                  <c:v>2554</c:v>
                </c:pt>
                <c:pt idx="5">
                  <c:v>2555</c:v>
                </c:pt>
                <c:pt idx="6">
                  <c:v>2556</c:v>
                </c:pt>
                <c:pt idx="7">
                  <c:v>2557</c:v>
                </c:pt>
                <c:pt idx="8">
                  <c:v>2558</c:v>
                </c:pt>
                <c:pt idx="9">
                  <c:v>2559</c:v>
                </c:pt>
                <c:pt idx="10">
                  <c:v>2560</c:v>
                </c:pt>
              </c:numCache>
            </c:numRef>
          </c:cat>
          <c:val>
            <c:numRef>
              <c:f>อัตราตายโรคเบาหวาน!$B$54:$L$54</c:f>
              <c:numCache>
                <c:formatCode>General</c:formatCode>
                <c:ptCount val="11"/>
                <c:pt idx="0">
                  <c:v>18.96</c:v>
                </c:pt>
                <c:pt idx="1">
                  <c:v>20.61</c:v>
                </c:pt>
                <c:pt idx="2">
                  <c:v>19.399999999999999</c:v>
                </c:pt>
                <c:pt idx="3">
                  <c:v>25.01</c:v>
                </c:pt>
                <c:pt idx="4">
                  <c:v>27.13</c:v>
                </c:pt>
                <c:pt idx="5">
                  <c:v>25.83</c:v>
                </c:pt>
                <c:pt idx="6">
                  <c:v>32.31</c:v>
                </c:pt>
                <c:pt idx="7">
                  <c:v>34.01</c:v>
                </c:pt>
                <c:pt idx="8">
                  <c:v>38.04</c:v>
                </c:pt>
                <c:pt idx="9">
                  <c:v>33.14</c:v>
                </c:pt>
                <c:pt idx="10">
                  <c:v>34.69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07C4-4CBD-BD4C-9AA269A2CF0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41411280"/>
        <c:axId val="541407016"/>
      </c:lineChart>
      <c:catAx>
        <c:axId val="541411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541407016"/>
        <c:crosses val="autoZero"/>
        <c:auto val="1"/>
        <c:lblAlgn val="ctr"/>
        <c:lblOffset val="100"/>
        <c:noMultiLvlLbl val="0"/>
      </c:catAx>
      <c:valAx>
        <c:axId val="541407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541411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 sz="1800"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all" spc="50" baseline="0">
              <a:solidFill>
                <a:srgbClr val="FF0000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081790975390068"/>
          <c:y val="7.0210843483045599E-2"/>
          <c:w val="0.81859168434204022"/>
          <c:h val="0.7038921793221770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Sheet3!$A$23</c:f>
              <c:strCache>
                <c:ptCount val="1"/>
                <c:pt idx="0">
                  <c:v>รอบเอว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Sheet3!$B$22:$D$22</c:f>
              <c:strCache>
                <c:ptCount val="3"/>
                <c:pt idx="0">
                  <c:v>ลดลง</c:v>
                </c:pt>
                <c:pt idx="1">
                  <c:v>คงที่</c:v>
                </c:pt>
                <c:pt idx="2">
                  <c:v>เพิ่ม</c:v>
                </c:pt>
              </c:strCache>
            </c:strRef>
          </c:cat>
          <c:val>
            <c:numRef>
              <c:f>Sheet3!$B$23:$D$23</c:f>
              <c:numCache>
                <c:formatCode>0.00</c:formatCode>
                <c:ptCount val="3"/>
                <c:pt idx="0">
                  <c:v>50.3</c:v>
                </c:pt>
                <c:pt idx="1">
                  <c:v>41.37</c:v>
                </c:pt>
                <c:pt idx="2">
                  <c:v>8.33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50-43D6-B6D6-36A330B020C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502490432"/>
        <c:axId val="502498304"/>
        <c:axId val="0"/>
      </c:bar3DChart>
      <c:catAx>
        <c:axId val="502490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02498304"/>
        <c:crosses val="autoZero"/>
        <c:auto val="1"/>
        <c:lblAlgn val="ctr"/>
        <c:lblOffset val="100"/>
        <c:noMultiLvlLbl val="0"/>
      </c:catAx>
      <c:valAx>
        <c:axId val="502498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02490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20000"/>
        <a:lumOff val="80000"/>
      </a:schemeClr>
    </a:solidFill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rgbClr val="0000FF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ระดับน้ำตาลในเลือด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rgbClr val="0000FF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Sheet3!$A$31</c:f>
              <c:strCache>
                <c:ptCount val="1"/>
                <c:pt idx="0">
                  <c:v>ระดับน้ำตาลในเลือด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1"/>
              </a:contourClr>
            </a:sp3d>
          </c:spPr>
          <c:invertIfNegative val="0"/>
          <c:dLbls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Sheet3!$B$30:$D$30</c:f>
              <c:strCache>
                <c:ptCount val="3"/>
                <c:pt idx="0">
                  <c:v>ลดลง</c:v>
                </c:pt>
                <c:pt idx="1">
                  <c:v>คงที่</c:v>
                </c:pt>
                <c:pt idx="2">
                  <c:v>เพิ่ม</c:v>
                </c:pt>
              </c:strCache>
            </c:strRef>
          </c:cat>
          <c:val>
            <c:numRef>
              <c:f>Sheet3!$B$31:$D$31</c:f>
              <c:numCache>
                <c:formatCode>0.00</c:formatCode>
                <c:ptCount val="3"/>
                <c:pt idx="0">
                  <c:v>36.61</c:v>
                </c:pt>
                <c:pt idx="1">
                  <c:v>53.87</c:v>
                </c:pt>
                <c:pt idx="2">
                  <c:v>9.52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E1-4356-B13E-1D5FFF9B56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0"/>
        <c:shape val="box"/>
        <c:axId val="543092024"/>
        <c:axId val="543092352"/>
        <c:axId val="0"/>
      </c:bar3DChart>
      <c:catAx>
        <c:axId val="543092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43092352"/>
        <c:crosses val="autoZero"/>
        <c:auto val="1"/>
        <c:lblAlgn val="ctr"/>
        <c:lblOffset val="100"/>
        <c:noMultiLvlLbl val="0"/>
      </c:catAx>
      <c:valAx>
        <c:axId val="543092352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43092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CFF"/>
    </a:solidFill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100" baseline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880560384497393"/>
          <c:y val="0.30646351548019379"/>
          <c:w val="0.79119439615502607"/>
          <c:h val="0.4692384221786107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Sheet3!$A$39</c:f>
              <c:strCache>
                <c:ptCount val="1"/>
                <c:pt idx="0">
                  <c:v>ระดับความดันโลหิต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Sheet3!$B$38:$D$38</c:f>
              <c:strCache>
                <c:ptCount val="3"/>
                <c:pt idx="0">
                  <c:v>ลดลง</c:v>
                </c:pt>
                <c:pt idx="1">
                  <c:v>คงที่</c:v>
                </c:pt>
                <c:pt idx="2">
                  <c:v>เพิ่ม</c:v>
                </c:pt>
              </c:strCache>
            </c:strRef>
          </c:cat>
          <c:val>
            <c:numRef>
              <c:f>Sheet3!$B$39:$D$39</c:f>
              <c:numCache>
                <c:formatCode>0.00</c:formatCode>
                <c:ptCount val="3"/>
                <c:pt idx="0">
                  <c:v>48.21</c:v>
                </c:pt>
                <c:pt idx="1">
                  <c:v>42.86</c:v>
                </c:pt>
                <c:pt idx="2">
                  <c:v>8.93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E9-43D8-8134-7DE1E77CDF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08866760"/>
        <c:axId val="408863808"/>
        <c:axId val="0"/>
      </c:bar3DChart>
      <c:catAx>
        <c:axId val="408866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08863808"/>
        <c:crosses val="autoZero"/>
        <c:auto val="1"/>
        <c:lblAlgn val="ctr"/>
        <c:lblOffset val="100"/>
        <c:noMultiLvlLbl val="0"/>
      </c:catAx>
      <c:valAx>
        <c:axId val="408863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088667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FF"/>
    </a:solidFill>
    <a:ln>
      <a:noFill/>
    </a:ln>
    <a:effectLst/>
  </c:spPr>
  <c:txPr>
    <a:bodyPr/>
    <a:lstStyle/>
    <a:p>
      <a:pPr>
        <a:defRPr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rgbClr val="FF0000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ระดับความเสี่ยง </a:t>
            </a:r>
            <a:r>
              <a:rPr lang="en-U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CVD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rgbClr val="FF0000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000994954942677"/>
          <c:y val="0.340496018921295"/>
          <c:w val="0.83251493438367385"/>
          <c:h val="0.410730726944347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Sheet3!$A$48</c:f>
              <c:strCache>
                <c:ptCount val="1"/>
                <c:pt idx="0">
                  <c:v>ระดับความเสี่ยง CVD</c:v>
                </c:pt>
              </c:strCache>
            </c:strRef>
          </c:tx>
          <c:spPr>
            <a:pattFill prst="ltDnDiag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Sheet3!$B$47:$D$47</c:f>
              <c:strCache>
                <c:ptCount val="3"/>
                <c:pt idx="0">
                  <c:v>ลดลง</c:v>
                </c:pt>
                <c:pt idx="1">
                  <c:v>คงที่</c:v>
                </c:pt>
                <c:pt idx="2">
                  <c:v>เพิ่ม</c:v>
                </c:pt>
              </c:strCache>
            </c:strRef>
          </c:cat>
          <c:val>
            <c:numRef>
              <c:f>Sheet3!$B$48:$D$48</c:f>
              <c:numCache>
                <c:formatCode>0.00</c:formatCode>
                <c:ptCount val="3"/>
                <c:pt idx="0">
                  <c:v>1.49</c:v>
                </c:pt>
                <c:pt idx="1">
                  <c:v>98.51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66-4588-90C6-3FDBC9E6F8C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0"/>
        <c:gapDepth val="0"/>
        <c:shape val="box"/>
        <c:axId val="673174000"/>
        <c:axId val="673175968"/>
        <c:axId val="0"/>
      </c:bar3DChart>
      <c:catAx>
        <c:axId val="673174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673175968"/>
        <c:crosses val="autoZero"/>
        <c:auto val="1"/>
        <c:lblAlgn val="ctr"/>
        <c:lblOffset val="100"/>
        <c:noMultiLvlLbl val="0"/>
      </c:catAx>
      <c:valAx>
        <c:axId val="673175968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673174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60000"/>
        <a:lumOff val="40000"/>
      </a:schemeClr>
    </a:solidFill>
    <a:ln w="12700" cap="flat" cmpd="sng" algn="ctr">
      <a:solidFill>
        <a:schemeClr val="accent2">
          <a:shade val="50000"/>
        </a:schemeClr>
      </a:solidFill>
      <a:prstDash val="solid"/>
      <a:miter lim="800000"/>
    </a:ln>
    <a:effectLst/>
  </c:spPr>
  <c:txPr>
    <a:bodyPr/>
    <a:lstStyle/>
    <a:p>
      <a:pPr>
        <a:defRPr sz="1800" b="1">
          <a:solidFill>
            <a:schemeClr val="tx1"/>
          </a:solidFill>
          <a:latin typeface="TH Baijam" panose="02000506000000020004" pitchFamily="2" charset="-34"/>
          <a:ea typeface="+mn-ea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th-TH" sz="2400" b="1" dirty="0">
                <a:solidFill>
                  <a:schemeClr val="bg1"/>
                </a:solidFill>
              </a:rPr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คัดกรองDM!$B$128</c:f>
              <c:strCache>
                <c:ptCount val="1"/>
                <c:pt idx="0">
                  <c:v>เบาหวาน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1.8832391713747645E-2"/>
                  <c:y val="-1.8518518518518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94-4D25-BDC8-67B099A5E5BA}"/>
                </c:ext>
              </c:extLst>
            </c:dLbl>
            <c:dLbl>
              <c:idx val="1"/>
              <c:layout>
                <c:manualLayout>
                  <c:x val="-5.6497175141242938E-3"/>
                  <c:y val="-6.0185185185185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94-4D25-BDC8-67B099A5E5BA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คัดกรองDM!$A$129:$A$141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คัดกรองDM!$B$129:$B$141</c:f>
              <c:numCache>
                <c:formatCode>0.0</c:formatCode>
                <c:ptCount val="13"/>
                <c:pt idx="0">
                  <c:v>92.18</c:v>
                </c:pt>
                <c:pt idx="1">
                  <c:v>89.11</c:v>
                </c:pt>
                <c:pt idx="2">
                  <c:v>90.76</c:v>
                </c:pt>
                <c:pt idx="3">
                  <c:v>67.849999999999994</c:v>
                </c:pt>
                <c:pt idx="4">
                  <c:v>89.79</c:v>
                </c:pt>
                <c:pt idx="5">
                  <c:v>78.75</c:v>
                </c:pt>
                <c:pt idx="6">
                  <c:v>95.14</c:v>
                </c:pt>
                <c:pt idx="7">
                  <c:v>93.56</c:v>
                </c:pt>
                <c:pt idx="8">
                  <c:v>90.89</c:v>
                </c:pt>
                <c:pt idx="9">
                  <c:v>93.11</c:v>
                </c:pt>
                <c:pt idx="10">
                  <c:v>86.86</c:v>
                </c:pt>
                <c:pt idx="11">
                  <c:v>91.45</c:v>
                </c:pt>
                <c:pt idx="12">
                  <c:v>87.92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94-4D25-BDC8-67B099A5E5BA}"/>
            </c:ext>
          </c:extLst>
        </c:ser>
        <c:ser>
          <c:idx val="1"/>
          <c:order val="1"/>
          <c:tx>
            <c:strRef>
              <c:f>คัดกรองDM!$C$128</c:f>
              <c:strCache>
                <c:ptCount val="1"/>
                <c:pt idx="0">
                  <c:v>ความดันโลหิตสูง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5.6497175141243111E-3"/>
                  <c:y val="-0.10648148148148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94-4D25-BDC8-67B099A5E5BA}"/>
                </c:ext>
              </c:extLst>
            </c:dLbl>
            <c:dLbl>
              <c:idx val="1"/>
              <c:layout>
                <c:manualLayout>
                  <c:x val="1.1299435028248588E-2"/>
                  <c:y val="-0.101851851851851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94-4D25-BDC8-67B099A5E5BA}"/>
                </c:ext>
              </c:extLst>
            </c:dLbl>
            <c:dLbl>
              <c:idx val="2"/>
              <c:layout>
                <c:manualLayout>
                  <c:x val="1.1299435028248588E-2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94-4D25-BDC8-67B099A5E5BA}"/>
                </c:ext>
              </c:extLst>
            </c:dLbl>
            <c:dLbl>
              <c:idx val="3"/>
              <c:layout>
                <c:manualLayout>
                  <c:x val="5.6497175141242938E-3"/>
                  <c:y val="-0.15277777777777779"/>
                </c:manualLayout>
              </c:layout>
              <c:spPr>
                <a:solidFill>
                  <a:schemeClr val="accent4">
                    <a:lumMod val="75000"/>
                  </a:schemeClr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1591262956537214E-2"/>
                      <c:h val="9.252333041703120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7F94-4D25-BDC8-67B099A5E5BA}"/>
                </c:ext>
              </c:extLst>
            </c:dLbl>
            <c:dLbl>
              <c:idx val="4"/>
              <c:layout>
                <c:manualLayout>
                  <c:x val="3.766478342749529E-3"/>
                  <c:y val="-3.7037037037037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94-4D25-BDC8-67B099A5E5BA}"/>
                </c:ext>
              </c:extLst>
            </c:dLbl>
            <c:dLbl>
              <c:idx val="5"/>
              <c:layout>
                <c:manualLayout>
                  <c:x val="3.766478342749529E-3"/>
                  <c:y val="-0.106481481481481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F94-4D25-BDC8-67B099A5E5BA}"/>
                </c:ext>
              </c:extLst>
            </c:dLbl>
            <c:dLbl>
              <c:idx val="6"/>
              <c:layout>
                <c:manualLayout>
                  <c:x val="7.5329566854990581E-3"/>
                  <c:y val="-6.4814814814814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94-4D25-BDC8-67B099A5E5BA}"/>
                </c:ext>
              </c:extLst>
            </c:dLbl>
            <c:dLbl>
              <c:idx val="7"/>
              <c:layout>
                <c:manualLayout>
                  <c:x val="5.6497175141242244E-3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F94-4D25-BDC8-67B099A5E5BA}"/>
                </c:ext>
              </c:extLst>
            </c:dLbl>
            <c:dLbl>
              <c:idx val="8"/>
              <c:layout>
                <c:manualLayout>
                  <c:x val="1.1299435028248588E-2"/>
                  <c:y val="-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F94-4D25-BDC8-67B099A5E5BA}"/>
                </c:ext>
              </c:extLst>
            </c:dLbl>
            <c:dLbl>
              <c:idx val="9"/>
              <c:layout>
                <c:manualLayout>
                  <c:x val="1.6949152542372881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F94-4D25-BDC8-67B099A5E5BA}"/>
                </c:ext>
              </c:extLst>
            </c:dLbl>
            <c:dLbl>
              <c:idx val="10"/>
              <c:layout>
                <c:manualLayout>
                  <c:x val="5.6497175141242938E-3"/>
                  <c:y val="-8.79629629629630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F94-4D25-BDC8-67B099A5E5BA}"/>
                </c:ext>
              </c:extLst>
            </c:dLbl>
            <c:dLbl>
              <c:idx val="11"/>
              <c:layout>
                <c:manualLayout>
                  <c:x val="1.8832391713747645E-3"/>
                  <c:y val="-6.018518518518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F94-4D25-BDC8-67B099A5E5BA}"/>
                </c:ext>
              </c:extLst>
            </c:dLbl>
            <c:dLbl>
              <c:idx val="12"/>
              <c:layout>
                <c:manualLayout>
                  <c:x val="5.6497175141242938E-3"/>
                  <c:y val="-7.4074074074074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F94-4D25-BDC8-67B099A5E5BA}"/>
                </c:ext>
              </c:extLst>
            </c:dLbl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คัดกรองDM!$A$129:$A$141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คัดกรองDM!$C$129:$C$141</c:f>
              <c:numCache>
                <c:formatCode>0.0</c:formatCode>
                <c:ptCount val="13"/>
                <c:pt idx="0">
                  <c:v>92.75</c:v>
                </c:pt>
                <c:pt idx="1">
                  <c:v>89.47</c:v>
                </c:pt>
                <c:pt idx="2">
                  <c:v>91.76</c:v>
                </c:pt>
                <c:pt idx="3">
                  <c:v>67.650000000000006</c:v>
                </c:pt>
                <c:pt idx="4">
                  <c:v>90.87</c:v>
                </c:pt>
                <c:pt idx="5">
                  <c:v>79.2</c:v>
                </c:pt>
                <c:pt idx="6">
                  <c:v>95.25</c:v>
                </c:pt>
                <c:pt idx="7">
                  <c:v>93.58</c:v>
                </c:pt>
                <c:pt idx="8">
                  <c:v>92.88</c:v>
                </c:pt>
                <c:pt idx="9">
                  <c:v>93.02</c:v>
                </c:pt>
                <c:pt idx="10">
                  <c:v>86.54</c:v>
                </c:pt>
                <c:pt idx="11">
                  <c:v>91.54</c:v>
                </c:pt>
                <c:pt idx="12">
                  <c:v>88.4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7F94-4D25-BDC8-67B099A5E5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20294512"/>
        <c:axId val="420292544"/>
        <c:axId val="0"/>
      </c:bar3DChart>
      <c:catAx>
        <c:axId val="42029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420292544"/>
        <c:crosses val="autoZero"/>
        <c:auto val="1"/>
        <c:lblAlgn val="ctr"/>
        <c:lblOffset val="100"/>
        <c:noMultiLvlLbl val="0"/>
      </c:catAx>
      <c:valAx>
        <c:axId val="42029254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2029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6357903309067756"/>
          <c:y val="0.11912037037037038"/>
          <c:w val="0.26033468274092852"/>
          <c:h val="7.8125546806649182E-2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50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  <c:userShapes r:id="rId4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/>
              <a:t>จำแนกรายเขต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336560294806853E-2"/>
          <c:y val="6.2819435365891615E-2"/>
          <c:w val="0.94594916431272635"/>
          <c:h val="0.5558007629442870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NDM_Pre!$A$52:$A$64</c:f>
              <c:strCache>
                <c:ptCount val="13"/>
                <c:pt idx="0">
                  <c:v>เขตสุขภาพที่ 4</c:v>
                </c:pt>
                <c:pt idx="1">
                  <c:v>เขตสุขภาพที่ 10</c:v>
                </c:pt>
                <c:pt idx="2">
                  <c:v>เขตสุขภาพที่ 1</c:v>
                </c:pt>
                <c:pt idx="3">
                  <c:v>เขตสุขภาพที่ 9</c:v>
                </c:pt>
                <c:pt idx="4">
                  <c:v>เขตสุขภาพที่ 8</c:v>
                </c:pt>
                <c:pt idx="5">
                  <c:v>เขตสุขภาพที่ 3</c:v>
                </c:pt>
                <c:pt idx="6">
                  <c:v>เขตสุขภาพที่ 7</c:v>
                </c:pt>
                <c:pt idx="7">
                  <c:v>เขตสุขภาพที่ 6</c:v>
                </c:pt>
                <c:pt idx="8">
                  <c:v>เขตสุขภาพที่ 2</c:v>
                </c:pt>
                <c:pt idx="9">
                  <c:v>เขตสุขภาพที่ 5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ประเทศ</c:v>
                </c:pt>
              </c:strCache>
            </c:strRef>
          </c:cat>
          <c:val>
            <c:numRef>
              <c:f>NDM_Pre!$B$52:$B$64</c:f>
              <c:numCache>
                <c:formatCode>General</c:formatCode>
                <c:ptCount val="13"/>
                <c:pt idx="0">
                  <c:v>2.2000000000000002</c:v>
                </c:pt>
                <c:pt idx="1">
                  <c:v>1.94</c:v>
                </c:pt>
                <c:pt idx="2">
                  <c:v>1.91</c:v>
                </c:pt>
                <c:pt idx="3">
                  <c:v>1.85</c:v>
                </c:pt>
                <c:pt idx="4">
                  <c:v>1.78</c:v>
                </c:pt>
                <c:pt idx="5">
                  <c:v>1.69</c:v>
                </c:pt>
                <c:pt idx="6">
                  <c:v>1.69</c:v>
                </c:pt>
                <c:pt idx="7">
                  <c:v>1.63</c:v>
                </c:pt>
                <c:pt idx="8">
                  <c:v>1.59</c:v>
                </c:pt>
                <c:pt idx="9">
                  <c:v>1.54</c:v>
                </c:pt>
                <c:pt idx="10">
                  <c:v>1.51</c:v>
                </c:pt>
                <c:pt idx="11">
                  <c:v>1.43</c:v>
                </c:pt>
                <c:pt idx="12">
                  <c:v>1.71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7E-42B9-BCF5-C4BFE49C08E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550506648"/>
        <c:axId val="550503368"/>
        <c:axId val="0"/>
      </c:bar3DChart>
      <c:catAx>
        <c:axId val="550506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50503368"/>
        <c:crosses val="autoZero"/>
        <c:auto val="1"/>
        <c:lblAlgn val="ctr"/>
        <c:lblOffset val="100"/>
        <c:noMultiLvlLbl val="0"/>
      </c:catAx>
      <c:valAx>
        <c:axId val="550503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50506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 b="1">
          <a:solidFill>
            <a:schemeClr val="tx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 sz="2400" dirty="0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tx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chemeClr val="accent1">
                    <a:alpha val="30000"/>
                  </a:schemeClr>
                </a:solidFill>
                <a:ln w="38100">
                  <a:solidFill>
                    <a:srgbClr val="FF0000"/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195-40CE-95AE-70685AE6E6C0}"/>
                </c:ext>
              </c:extLst>
            </c:dLbl>
            <c:dLbl>
              <c:idx val="1"/>
              <c:spPr>
                <a:solidFill>
                  <a:schemeClr val="accent1">
                    <a:alpha val="30000"/>
                  </a:schemeClr>
                </a:solidFill>
                <a:ln w="38100">
                  <a:solidFill>
                    <a:srgbClr val="FF0000"/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9195-40CE-95AE-70685AE6E6C0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NDM_Pre!$A$69:$A$76</c:f>
              <c:strCache>
                <c:ptCount val="8"/>
                <c:pt idx="0">
                  <c:v>เลย</c:v>
                </c:pt>
                <c:pt idx="1">
                  <c:v>หนองบัวลำภู</c:v>
                </c:pt>
                <c:pt idx="2">
                  <c:v>หนองคาย</c:v>
                </c:pt>
                <c:pt idx="3">
                  <c:v>บึงกาฬ</c:v>
                </c:pt>
                <c:pt idx="4">
                  <c:v>อุดรธานี</c:v>
                </c:pt>
                <c:pt idx="5">
                  <c:v>นครพนม</c:v>
                </c:pt>
                <c:pt idx="6">
                  <c:v>สกลนคร</c:v>
                </c:pt>
                <c:pt idx="7">
                  <c:v>เขต 8</c:v>
                </c:pt>
              </c:strCache>
            </c:strRef>
          </c:cat>
          <c:val>
            <c:numRef>
              <c:f>NDM_Pre!$B$69:$B$76</c:f>
              <c:numCache>
                <c:formatCode>0.00</c:formatCode>
                <c:ptCount val="8"/>
                <c:pt idx="0">
                  <c:v>2.25</c:v>
                </c:pt>
                <c:pt idx="1">
                  <c:v>2.2000000000000002</c:v>
                </c:pt>
                <c:pt idx="2">
                  <c:v>1.8</c:v>
                </c:pt>
                <c:pt idx="3">
                  <c:v>1.79</c:v>
                </c:pt>
                <c:pt idx="4">
                  <c:v>1.66</c:v>
                </c:pt>
                <c:pt idx="5">
                  <c:v>1.64</c:v>
                </c:pt>
                <c:pt idx="6">
                  <c:v>1.63</c:v>
                </c:pt>
                <c:pt idx="7">
                  <c:v>1.78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B1-482E-B2DD-BF8D3D8FC3D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550571264"/>
        <c:axId val="550567000"/>
        <c:axId val="0"/>
      </c:bar3DChart>
      <c:catAx>
        <c:axId val="550571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550567000"/>
        <c:crosses val="autoZero"/>
        <c:auto val="1"/>
        <c:lblAlgn val="ctr"/>
        <c:lblOffset val="100"/>
        <c:noMultiLvlLbl val="0"/>
      </c:catAx>
      <c:valAx>
        <c:axId val="550567000"/>
        <c:scaling>
          <c:orientation val="minMax"/>
        </c:scaling>
        <c:delete val="1"/>
        <c:axPos val="l"/>
        <c:numFmt formatCode="0.00" sourceLinked="1"/>
        <c:majorTickMark val="out"/>
        <c:minorTickMark val="none"/>
        <c:tickLblPos val="nextTo"/>
        <c:crossAx val="550571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1">
        <a:lumMod val="20000"/>
        <a:lumOff val="80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 sz="1400" b="1">
          <a:solidFill>
            <a:schemeClr val="tx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800"/>
              <a:t>จำแนกรายเขตสุขภาพ</a:t>
            </a:r>
          </a:p>
        </c:rich>
      </c:tx>
      <c:layout>
        <c:manualLayout>
          <c:xMode val="edge"/>
          <c:yMode val="edge"/>
          <c:x val="0.41055726965812084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77341002798902"/>
          <c:y val="0.18008723228648804"/>
          <c:w val="0.84384552507812616"/>
          <c:h val="0.44270852446393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NDMลดลง2!$C$46</c:f>
              <c:strCache>
                <c:ptCount val="1"/>
                <c:pt idx="0">
                  <c:v>NDM ลดลง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NDMลดลง2!$B$47:$B$59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NDMลดลง2!$C$47:$C$59</c:f>
              <c:numCache>
                <c:formatCode>0.0</c:formatCode>
                <c:ptCount val="13"/>
                <c:pt idx="0">
                  <c:v>22.79</c:v>
                </c:pt>
                <c:pt idx="1">
                  <c:v>20.21</c:v>
                </c:pt>
                <c:pt idx="2">
                  <c:v>12.5</c:v>
                </c:pt>
                <c:pt idx="3">
                  <c:v>22.56</c:v>
                </c:pt>
                <c:pt idx="4">
                  <c:v>22.26</c:v>
                </c:pt>
                <c:pt idx="5">
                  <c:v>37.85</c:v>
                </c:pt>
                <c:pt idx="6">
                  <c:v>19.52</c:v>
                </c:pt>
                <c:pt idx="7">
                  <c:v>12.47</c:v>
                </c:pt>
                <c:pt idx="8">
                  <c:v>17.18</c:v>
                </c:pt>
                <c:pt idx="9">
                  <c:v>20.54</c:v>
                </c:pt>
                <c:pt idx="10">
                  <c:v>22.4</c:v>
                </c:pt>
                <c:pt idx="11">
                  <c:v>16.86</c:v>
                </c:pt>
                <c:pt idx="12">
                  <c:v>21.6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514-4A43-88D9-BBFDA6AFF134}"/>
            </c:ext>
          </c:extLst>
        </c:ser>
        <c:ser>
          <c:idx val="1"/>
          <c:order val="1"/>
          <c:tx>
            <c:strRef>
              <c:f>NDMลดลง2!$D$46</c:f>
              <c:strCache>
                <c:ptCount val="1"/>
                <c:pt idx="0">
                  <c:v>NHT ลดลง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NDMลดลง2!$B$47:$B$59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NDMลดลง2!$D$47:$D$59</c:f>
              <c:numCache>
                <c:formatCode>0.0</c:formatCode>
                <c:ptCount val="13"/>
                <c:pt idx="0">
                  <c:v>23.63</c:v>
                </c:pt>
                <c:pt idx="1">
                  <c:v>27.73</c:v>
                </c:pt>
                <c:pt idx="2">
                  <c:v>18.98</c:v>
                </c:pt>
                <c:pt idx="3">
                  <c:v>23.25</c:v>
                </c:pt>
                <c:pt idx="4">
                  <c:v>26.68</c:v>
                </c:pt>
                <c:pt idx="5">
                  <c:v>35.159999999999997</c:v>
                </c:pt>
                <c:pt idx="6">
                  <c:v>28.59</c:v>
                </c:pt>
                <c:pt idx="7">
                  <c:v>16.850000000000001</c:v>
                </c:pt>
                <c:pt idx="8">
                  <c:v>18.899999999999999</c:v>
                </c:pt>
                <c:pt idx="9">
                  <c:v>23.95</c:v>
                </c:pt>
                <c:pt idx="10">
                  <c:v>25.73</c:v>
                </c:pt>
                <c:pt idx="11">
                  <c:v>24.84</c:v>
                </c:pt>
                <c:pt idx="12">
                  <c:v>24.9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14-4A43-88D9-BBFDA6AFF1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94249888"/>
        <c:axId val="694250216"/>
        <c:axId val="0"/>
      </c:bar3DChart>
      <c:catAx>
        <c:axId val="69424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94250216"/>
        <c:crosses val="autoZero"/>
        <c:auto val="1"/>
        <c:lblAlgn val="ctr"/>
        <c:lblOffset val="100"/>
        <c:noMultiLvlLbl val="0"/>
      </c:catAx>
      <c:valAx>
        <c:axId val="694250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r>
                  <a:rPr lang="th-TH"/>
                  <a:t>ร้อยละ</a:t>
                </a:r>
              </a:p>
              <a:p>
                <a:pPr>
                  <a:defRPr/>
                </a:pPr>
                <a:endParaRPr lang="th-TH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/>
                  </a:solidFill>
                  <a:latin typeface="AngsanaUPC" panose="02020603050405020304" pitchFamily="18" charset="-34"/>
                  <a:ea typeface="+mn-ea"/>
                  <a:cs typeface="AngsanaUPC" panose="02020603050405020304" pitchFamily="18" charset="-34"/>
                </a:defRPr>
              </a:pPr>
              <a:endParaRPr lang="th-TH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9424988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20000"/>
        <a:lumOff val="80000"/>
      </a:schemeClr>
    </a:solidFill>
    <a:ln>
      <a:noFill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 sz="2400"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1642316677079232E-2"/>
          <c:y val="6.5231481481481501E-2"/>
          <c:w val="0.94689934717011492"/>
          <c:h val="0.54645414114902302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EAB-4E6C-92E2-A3F6186AAA6A}"/>
                </c:ext>
              </c:extLst>
            </c:dLbl>
            <c:dLbl>
              <c:idx val="4"/>
              <c:spPr>
                <a:solidFill>
                  <a:srgbClr val="FFFF00"/>
                </a:solidFill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EAB-4E6C-92E2-A3F6186AAA6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NDMลดลง2!$B$61:$B$68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NDMลดลง2!$C$61:$C$68</c:f>
              <c:numCache>
                <c:formatCode>0.0</c:formatCode>
                <c:ptCount val="8"/>
                <c:pt idx="0">
                  <c:v>22.46</c:v>
                </c:pt>
                <c:pt idx="1">
                  <c:v>12.94</c:v>
                </c:pt>
                <c:pt idx="2">
                  <c:v>11.21</c:v>
                </c:pt>
                <c:pt idx="3">
                  <c:v>9.4</c:v>
                </c:pt>
                <c:pt idx="4">
                  <c:v>17.5</c:v>
                </c:pt>
                <c:pt idx="5">
                  <c:v>9.81</c:v>
                </c:pt>
                <c:pt idx="6">
                  <c:v>11.37</c:v>
                </c:pt>
                <c:pt idx="7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B-4E6C-92E2-A3F6186AAA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678170352"/>
        <c:axId val="678170680"/>
        <c:axId val="0"/>
      </c:bar3DChart>
      <c:catAx>
        <c:axId val="678170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70680"/>
        <c:crosses val="autoZero"/>
        <c:auto val="1"/>
        <c:lblAlgn val="ctr"/>
        <c:lblOffset val="100"/>
        <c:noMultiLvlLbl val="0"/>
      </c:catAx>
      <c:valAx>
        <c:axId val="678170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7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13500000" scaled="1"/>
      <a:tileRect/>
    </a:gradFill>
    <a:ln>
      <a:noFill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 sz="2000"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 sz="2000"/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92D05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7"/>
              <c:spPr>
                <a:noFill/>
                <a:ln w="28575"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255D-4665-9AB4-B05B6ED3F8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HBP!$A$54:$A$66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HBP!$B$54:$B$66</c:f>
              <c:numCache>
                <c:formatCode>0.0</c:formatCode>
                <c:ptCount val="13"/>
                <c:pt idx="0">
                  <c:v>38.479999999999997</c:v>
                </c:pt>
                <c:pt idx="1">
                  <c:v>37.229999999999997</c:v>
                </c:pt>
                <c:pt idx="2">
                  <c:v>44.22</c:v>
                </c:pt>
                <c:pt idx="3">
                  <c:v>38.68</c:v>
                </c:pt>
                <c:pt idx="4">
                  <c:v>42.1</c:v>
                </c:pt>
                <c:pt idx="5">
                  <c:v>29.93</c:v>
                </c:pt>
                <c:pt idx="6">
                  <c:v>67.84</c:v>
                </c:pt>
                <c:pt idx="7">
                  <c:v>50.57</c:v>
                </c:pt>
                <c:pt idx="8">
                  <c:v>46.42</c:v>
                </c:pt>
                <c:pt idx="9">
                  <c:v>52.66</c:v>
                </c:pt>
                <c:pt idx="10">
                  <c:v>42.93</c:v>
                </c:pt>
                <c:pt idx="11">
                  <c:v>31.49</c:v>
                </c:pt>
                <c:pt idx="12">
                  <c:v>42.7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48-4E8C-BEB6-CAEBDAA613D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93486480"/>
        <c:axId val="493488776"/>
        <c:axId val="0"/>
      </c:bar3DChart>
      <c:catAx>
        <c:axId val="49348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93488776"/>
        <c:crosses val="autoZero"/>
        <c:auto val="1"/>
        <c:lblAlgn val="ctr"/>
        <c:lblOffset val="100"/>
        <c:noMultiLvlLbl val="0"/>
      </c:catAx>
      <c:valAx>
        <c:axId val="493488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9348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="1"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อัตราตายโรคเบาหวาน!$A$71</c:f>
              <c:strCache>
                <c:ptCount val="1"/>
                <c:pt idx="0">
                  <c:v>DM</c:v>
                </c:pt>
              </c:strCache>
            </c:strRef>
          </c:tx>
          <c:spPr>
            <a:ln w="57150" cap="rnd">
              <a:solidFill>
                <a:srgbClr val="FFFF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อัตราตายโรคเบาหวาน!$B$70:$F$70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อัตราตายโรคเบาหวาน!$B$71:$F$71</c:f>
              <c:numCache>
                <c:formatCode>General</c:formatCode>
                <c:ptCount val="5"/>
                <c:pt idx="0">
                  <c:v>4.58</c:v>
                </c:pt>
                <c:pt idx="1">
                  <c:v>4.59</c:v>
                </c:pt>
                <c:pt idx="2">
                  <c:v>4.82</c:v>
                </c:pt>
                <c:pt idx="3">
                  <c:v>4.97</c:v>
                </c:pt>
                <c:pt idx="4">
                  <c:v>5.17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AF-4DA1-B939-7F4EE4E7FD3F}"/>
            </c:ext>
          </c:extLst>
        </c:ser>
        <c:ser>
          <c:idx val="1"/>
          <c:order val="1"/>
          <c:tx>
            <c:strRef>
              <c:f>อัตราตายโรคเบาหวาน!$A$72</c:f>
              <c:strCache>
                <c:ptCount val="1"/>
                <c:pt idx="0">
                  <c:v>HT</c:v>
                </c:pt>
              </c:strCache>
            </c:strRef>
          </c:tx>
          <c:spPr>
            <a:ln w="57150" cap="rnd">
              <a:solidFill>
                <a:srgbClr val="FF0000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อัตราตายโรคเบาหวาน!$B$70:$F$70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อัตราตายโรคเบาหวาน!$B$72:$F$72</c:f>
              <c:numCache>
                <c:formatCode>General</c:formatCode>
                <c:ptCount val="5"/>
                <c:pt idx="0">
                  <c:v>6.67</c:v>
                </c:pt>
                <c:pt idx="1">
                  <c:v>6.8</c:v>
                </c:pt>
                <c:pt idx="2">
                  <c:v>7.25</c:v>
                </c:pt>
                <c:pt idx="3">
                  <c:v>7.62</c:v>
                </c:pt>
                <c:pt idx="4">
                  <c:v>7.95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AF-4DA1-B939-7F4EE4E7FD3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668424344"/>
        <c:axId val="668429592"/>
      </c:lineChart>
      <c:catAx>
        <c:axId val="668424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68429592"/>
        <c:crosses val="autoZero"/>
        <c:auto val="1"/>
        <c:lblAlgn val="ctr"/>
        <c:lblOffset val="100"/>
        <c:noMultiLvlLbl val="0"/>
      </c:catAx>
      <c:valAx>
        <c:axId val="668429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68424344"/>
        <c:crosses val="autoZero"/>
        <c:crossBetween val="between"/>
      </c:valAx>
      <c:spPr>
        <a:solidFill>
          <a:schemeClr val="accent5">
            <a:lumMod val="5000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33CC"/>
    </a:solidFill>
    <a:ln>
      <a:noFill/>
    </a:ln>
    <a:effectLst/>
  </c:spPr>
  <c:txPr>
    <a:bodyPr/>
    <a:lstStyle/>
    <a:p>
      <a:pPr>
        <a:defRPr sz="2400"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จำแนกรายจังหวัด</a:t>
            </a:r>
          </a:p>
        </c:rich>
      </c:tx>
      <c:layout>
        <c:manualLayout>
          <c:xMode val="edge"/>
          <c:yMode val="edge"/>
          <c:x val="0.40029906858083952"/>
          <c:y val="4.81321139359145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58930426372574E-2"/>
          <c:y val="0.12670797943280662"/>
          <c:w val="0.9055237159378392"/>
          <c:h val="0.55461005218354931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HBP!$A$68:$A$75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HBP!$B$68:$B$75</c:f>
              <c:numCache>
                <c:formatCode>0.00</c:formatCode>
                <c:ptCount val="8"/>
                <c:pt idx="0">
                  <c:v>60.49</c:v>
                </c:pt>
                <c:pt idx="1">
                  <c:v>82.08</c:v>
                </c:pt>
                <c:pt idx="2">
                  <c:v>54.4</c:v>
                </c:pt>
                <c:pt idx="3">
                  <c:v>43.85</c:v>
                </c:pt>
                <c:pt idx="4">
                  <c:v>67.13</c:v>
                </c:pt>
                <c:pt idx="5">
                  <c:v>35.57</c:v>
                </c:pt>
                <c:pt idx="6">
                  <c:v>51.86</c:v>
                </c:pt>
                <c:pt idx="7">
                  <c:v>50.57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1F-43E8-9B5A-515F5A05AB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21268024"/>
        <c:axId val="421264416"/>
        <c:axId val="0"/>
      </c:bar3DChart>
      <c:catAx>
        <c:axId val="421268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421264416"/>
        <c:crosses val="autoZero"/>
        <c:auto val="1"/>
        <c:lblAlgn val="ctr"/>
        <c:lblOffset val="100"/>
        <c:noMultiLvlLbl val="0"/>
      </c:catAx>
      <c:valAx>
        <c:axId val="42126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421268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CCFF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2000" b="1"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dirty="0">
                <a:solidFill>
                  <a:schemeClr val="bg1"/>
                </a:solidFill>
              </a:rPr>
              <a:t>จำแนกรายจังหวัด</a:t>
            </a:r>
          </a:p>
        </c:rich>
      </c:tx>
      <c:layout>
        <c:manualLayout>
          <c:xMode val="edge"/>
          <c:yMode val="edge"/>
          <c:x val="0.41945296362456724"/>
          <c:y val="1.94091474542157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5549480022546259E-2"/>
          <c:y val="0.19874801225215499"/>
          <c:w val="0.95322638346698296"/>
          <c:h val="0.433731716363878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คุมน้ำตาล!$B$109</c:f>
              <c:strCache>
                <c:ptCount val="1"/>
                <c:pt idx="0">
                  <c:v>ตรวจ HbA1C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คุมน้ำตาล!$A$110:$A$117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คุมน้ำตาล!$B$110:$B$117</c:f>
              <c:numCache>
                <c:formatCode>0.0</c:formatCode>
                <c:ptCount val="8"/>
                <c:pt idx="0">
                  <c:v>49.18997058970141</c:v>
                </c:pt>
                <c:pt idx="1">
                  <c:v>58.838460372783757</c:v>
                </c:pt>
                <c:pt idx="2">
                  <c:v>64.502267545288262</c:v>
                </c:pt>
                <c:pt idx="3">
                  <c:v>35.314801981468648</c:v>
                </c:pt>
                <c:pt idx="4">
                  <c:v>50.766609880749577</c:v>
                </c:pt>
                <c:pt idx="5">
                  <c:v>42.498393479216695</c:v>
                </c:pt>
                <c:pt idx="6">
                  <c:v>62.13406133828996</c:v>
                </c:pt>
                <c:pt idx="7">
                  <c:v>52.789984884957732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95-4519-8E27-FF6C935AEEDD}"/>
            </c:ext>
          </c:extLst>
        </c:ser>
        <c:ser>
          <c:idx val="1"/>
          <c:order val="1"/>
          <c:tx>
            <c:strRef>
              <c:f>คุมน้ำตาล!$C$109</c:f>
              <c:strCache>
                <c:ptCount val="1"/>
                <c:pt idx="0">
                  <c:v>ควบคุมได้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1"/>
              <c:spPr>
                <a:solidFill>
                  <a:schemeClr val="accent2">
                    <a:alpha val="30000"/>
                  </a:schemeClr>
                </a:solidFill>
                <a:ln w="38100">
                  <a:solidFill>
                    <a:srgbClr val="FF0000"/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EF4-4480-9CF7-B7189DF1BB9F}"/>
                </c:ext>
              </c:extLst>
            </c:dLbl>
            <c:dLbl>
              <c:idx val="2"/>
              <c:spPr>
                <a:solidFill>
                  <a:schemeClr val="accent2">
                    <a:alpha val="30000"/>
                  </a:schemeClr>
                </a:solidFill>
                <a:ln w="38100">
                  <a:solidFill>
                    <a:srgbClr val="FF0000"/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EF4-4480-9CF7-B7189DF1BB9F}"/>
                </c:ext>
              </c:extLst>
            </c:dLbl>
            <c:dLbl>
              <c:idx val="4"/>
              <c:spPr>
                <a:solidFill>
                  <a:schemeClr val="accent2">
                    <a:alpha val="30000"/>
                  </a:schemeClr>
                </a:solidFill>
                <a:ln w="38100">
                  <a:solidFill>
                    <a:srgbClr val="FF0000"/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EF4-4480-9CF7-B7189DF1BB9F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 w="38100"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คุมน้ำตาล!$A$110:$A$117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คุมน้ำตาล!$C$110:$C$117</c:f>
              <c:numCache>
                <c:formatCode>0.0</c:formatCode>
                <c:ptCount val="8"/>
                <c:pt idx="0">
                  <c:v>20.52</c:v>
                </c:pt>
                <c:pt idx="1">
                  <c:v>26.66</c:v>
                </c:pt>
                <c:pt idx="2">
                  <c:v>24.1</c:v>
                </c:pt>
                <c:pt idx="3">
                  <c:v>10.72</c:v>
                </c:pt>
                <c:pt idx="4">
                  <c:v>23.32</c:v>
                </c:pt>
                <c:pt idx="5">
                  <c:v>18.27</c:v>
                </c:pt>
                <c:pt idx="6">
                  <c:v>22.05</c:v>
                </c:pt>
                <c:pt idx="7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95-4519-8E27-FF6C935AEED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682940400"/>
        <c:axId val="682944664"/>
        <c:axId val="0"/>
      </c:bar3DChart>
      <c:catAx>
        <c:axId val="68294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82944664"/>
        <c:crosses val="autoZero"/>
        <c:auto val="1"/>
        <c:lblAlgn val="ctr"/>
        <c:lblOffset val="100"/>
        <c:noMultiLvlLbl val="0"/>
      </c:catAx>
      <c:valAx>
        <c:axId val="6829446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682940400"/>
        <c:crosses val="autoZero"/>
        <c:crossBetween val="between"/>
      </c:valAx>
      <c:spPr>
        <a:solidFill>
          <a:schemeClr val="accent6">
            <a:lumMod val="75000"/>
          </a:schemeClr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6165465769965881"/>
          <c:y val="1.6895447501294541E-3"/>
          <c:w val="0.28262145864376931"/>
          <c:h val="0.170585966871278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B050"/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 sz="2000"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400"/>
              <a:t>จำแนกรายเขตสุขภาพ</a:t>
            </a:r>
          </a:p>
        </c:rich>
      </c:tx>
      <c:layout>
        <c:manualLayout>
          <c:xMode val="edge"/>
          <c:yMode val="edge"/>
          <c:x val="0.4199459860282974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057357937030359E-2"/>
          <c:y val="0.13720038324546369"/>
          <c:w val="0.97621062502964095"/>
          <c:h val="0.568023111694371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คุมน้ำตาล!$B$74</c:f>
              <c:strCache>
                <c:ptCount val="1"/>
                <c:pt idx="0">
                  <c:v>ตรวจ HbA1C</c:v>
                </c:pt>
              </c:strCache>
            </c:strRef>
          </c:tx>
          <c:spPr>
            <a:solidFill>
              <a:srgbClr val="FFFF0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คุมน้ำตาล!$A$75:$A$87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คุมน้ำตาล!$B$75:$B$87</c:f>
              <c:numCache>
                <c:formatCode>0.0</c:formatCode>
                <c:ptCount val="13"/>
                <c:pt idx="0">
                  <c:v>49.520587754192903</c:v>
                </c:pt>
                <c:pt idx="1">
                  <c:v>73.036485265672368</c:v>
                </c:pt>
                <c:pt idx="2">
                  <c:v>74.382100479676851</c:v>
                </c:pt>
                <c:pt idx="3">
                  <c:v>56.256330822681782</c:v>
                </c:pt>
                <c:pt idx="4">
                  <c:v>64.817995700310945</c:v>
                </c:pt>
                <c:pt idx="5">
                  <c:v>68.208484466172521</c:v>
                </c:pt>
                <c:pt idx="6">
                  <c:v>57.35694213710579</c:v>
                </c:pt>
                <c:pt idx="7">
                  <c:v>52.789984884957732</c:v>
                </c:pt>
                <c:pt idx="8">
                  <c:v>70.629735662109198</c:v>
                </c:pt>
                <c:pt idx="9">
                  <c:v>69.288301130781534</c:v>
                </c:pt>
                <c:pt idx="10">
                  <c:v>65.959052537384238</c:v>
                </c:pt>
                <c:pt idx="11">
                  <c:v>59.519532252485469</c:v>
                </c:pt>
                <c:pt idx="12">
                  <c:v>62.606477996293258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CE-4C5D-A64E-6B4BDA2FFB21}"/>
            </c:ext>
          </c:extLst>
        </c:ser>
        <c:ser>
          <c:idx val="1"/>
          <c:order val="1"/>
          <c:tx>
            <c:strRef>
              <c:f>คุมน้ำตาล!$C$74</c:f>
              <c:strCache>
                <c:ptCount val="1"/>
                <c:pt idx="0">
                  <c:v>ควบคุมได้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คุมน้ำตาล!$A$75:$A$87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คุมน้ำตาล!$C$75:$C$87</c:f>
              <c:numCache>
                <c:formatCode>0.0</c:formatCode>
                <c:ptCount val="13"/>
                <c:pt idx="0">
                  <c:v>19.37</c:v>
                </c:pt>
                <c:pt idx="1">
                  <c:v>33.57</c:v>
                </c:pt>
                <c:pt idx="2">
                  <c:v>31.92</c:v>
                </c:pt>
                <c:pt idx="3">
                  <c:v>25.85</c:v>
                </c:pt>
                <c:pt idx="4">
                  <c:v>30.66</c:v>
                </c:pt>
                <c:pt idx="5">
                  <c:v>32.67</c:v>
                </c:pt>
                <c:pt idx="6">
                  <c:v>19.62</c:v>
                </c:pt>
                <c:pt idx="7">
                  <c:v>20.73</c:v>
                </c:pt>
                <c:pt idx="8">
                  <c:v>29.7</c:v>
                </c:pt>
                <c:pt idx="9">
                  <c:v>29.13</c:v>
                </c:pt>
                <c:pt idx="10">
                  <c:v>29.07</c:v>
                </c:pt>
                <c:pt idx="11">
                  <c:v>22.81</c:v>
                </c:pt>
                <c:pt idx="12">
                  <c:v>26.61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CE-4C5D-A64E-6B4BDA2FFB2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94654824"/>
        <c:axId val="646528400"/>
        <c:axId val="0"/>
      </c:bar3DChart>
      <c:catAx>
        <c:axId val="494654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46528400"/>
        <c:crosses val="autoZero"/>
        <c:auto val="1"/>
        <c:lblAlgn val="ctr"/>
        <c:lblOffset val="100"/>
        <c:noMultiLvlLbl val="0"/>
      </c:catAx>
      <c:valAx>
        <c:axId val="64652840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94654824"/>
        <c:crosses val="autoZero"/>
        <c:crossBetween val="between"/>
      </c:valAx>
      <c:spPr>
        <a:solidFill>
          <a:schemeClr val="accent1">
            <a:lumMod val="75000"/>
          </a:schemeClr>
        </a:solidFill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4153149763481332"/>
          <c:y val="2.2847404491105283E-2"/>
          <c:w val="0.2716619756301098"/>
          <c:h val="0.126846019247594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 sz="1600"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400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199851737381957E-2"/>
          <c:y val="0.15635019448121107"/>
          <c:w val="0.97644725069279981"/>
          <c:h val="0.706464551215454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BPคุมได้!$B$85</c:f>
              <c:strCache>
                <c:ptCount val="1"/>
                <c:pt idx="0">
                  <c:v>วัด BP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BPคุมได้!$A$86:$A$93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BPคุมได้!$B$86:$B$93</c:f>
              <c:numCache>
                <c:formatCode>0.0</c:formatCode>
                <c:ptCount val="8"/>
                <c:pt idx="0">
                  <c:v>74.762850916549155</c:v>
                </c:pt>
                <c:pt idx="1">
                  <c:v>69.781147110090473</c:v>
                </c:pt>
                <c:pt idx="2">
                  <c:v>65.953428286429116</c:v>
                </c:pt>
                <c:pt idx="3">
                  <c:v>65.442055388337636</c:v>
                </c:pt>
                <c:pt idx="4">
                  <c:v>69.773539375377041</c:v>
                </c:pt>
                <c:pt idx="5">
                  <c:v>70.483985601944198</c:v>
                </c:pt>
                <c:pt idx="6">
                  <c:v>72.025085655893733</c:v>
                </c:pt>
                <c:pt idx="7">
                  <c:v>68.777300031183771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F3-4F24-97D1-060E9C76AC41}"/>
            </c:ext>
          </c:extLst>
        </c:ser>
        <c:ser>
          <c:idx val="1"/>
          <c:order val="1"/>
          <c:tx>
            <c:strRef>
              <c:f>BPคุมได้!$C$85</c:f>
              <c:strCache>
                <c:ptCount val="1"/>
                <c:pt idx="0">
                  <c:v>ควบคุมได้ดี</c:v>
                </c:pt>
              </c:strCache>
            </c:strRef>
          </c:tx>
          <c:spPr>
            <a:solidFill>
              <a:srgbClr val="00B05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8CF3-4F24-97D1-060E9C76AC41}"/>
                </c:ext>
              </c:extLst>
            </c:dLbl>
            <c:dLbl>
              <c:idx val="2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8CF3-4F24-97D1-060E9C76AC41}"/>
                </c:ext>
              </c:extLst>
            </c:dLbl>
            <c:dLbl>
              <c:idx val="4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8CF3-4F24-97D1-060E9C76AC41}"/>
                </c:ext>
              </c:extLst>
            </c:dLbl>
            <c:dLbl>
              <c:idx val="6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8CF3-4F24-97D1-060E9C76AC41}"/>
                </c:ext>
              </c:extLst>
            </c:dLbl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BPคุมได้!$A$86:$A$93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BPคุมได้!$C$86:$C$93</c:f>
              <c:numCache>
                <c:formatCode>0.0</c:formatCode>
                <c:ptCount val="8"/>
                <c:pt idx="0">
                  <c:v>53.08</c:v>
                </c:pt>
                <c:pt idx="1">
                  <c:v>48.12</c:v>
                </c:pt>
                <c:pt idx="2">
                  <c:v>50.4</c:v>
                </c:pt>
                <c:pt idx="3">
                  <c:v>38.869999999999997</c:v>
                </c:pt>
                <c:pt idx="4">
                  <c:v>52.19</c:v>
                </c:pt>
                <c:pt idx="5">
                  <c:v>49.87</c:v>
                </c:pt>
                <c:pt idx="6">
                  <c:v>51.42</c:v>
                </c:pt>
                <c:pt idx="7">
                  <c:v>48.8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F3-4F24-97D1-060E9C76AC4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99327112"/>
        <c:axId val="499321864"/>
        <c:axId val="0"/>
      </c:bar3DChart>
      <c:catAx>
        <c:axId val="499327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499321864"/>
        <c:crosses val="autoZero"/>
        <c:auto val="1"/>
        <c:lblAlgn val="ctr"/>
        <c:lblOffset val="100"/>
        <c:noMultiLvlLbl val="0"/>
      </c:catAx>
      <c:valAx>
        <c:axId val="4993218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99327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27941080024217"/>
          <c:y val="9.0756619253515428E-2"/>
          <c:w val="0.21303158277004278"/>
          <c:h val="9.806650496605215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75000"/>
      </a:schemeClr>
    </a:solidFill>
    <a:ln w="6350" cap="flat" cmpd="sng" algn="ctr">
      <a:solidFill>
        <a:schemeClr val="dk1">
          <a:tint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000"/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cap="all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BPคุมได้!$A$95:$A$107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BPคุมได้!$B$95:$B$107</c:f>
              <c:numCache>
                <c:formatCode>0.0</c:formatCode>
                <c:ptCount val="13"/>
                <c:pt idx="0">
                  <c:v>34.82</c:v>
                </c:pt>
                <c:pt idx="1">
                  <c:v>51.88</c:v>
                </c:pt>
                <c:pt idx="2">
                  <c:v>46.19</c:v>
                </c:pt>
                <c:pt idx="3">
                  <c:v>35.11</c:v>
                </c:pt>
                <c:pt idx="4">
                  <c:v>46.1</c:v>
                </c:pt>
                <c:pt idx="5">
                  <c:v>38.31</c:v>
                </c:pt>
                <c:pt idx="6">
                  <c:v>50.13</c:v>
                </c:pt>
                <c:pt idx="7">
                  <c:v>48.77</c:v>
                </c:pt>
                <c:pt idx="8">
                  <c:v>45.58</c:v>
                </c:pt>
                <c:pt idx="9">
                  <c:v>55.43</c:v>
                </c:pt>
                <c:pt idx="10">
                  <c:v>40.659999999999997</c:v>
                </c:pt>
                <c:pt idx="11">
                  <c:v>32.729999999999997</c:v>
                </c:pt>
                <c:pt idx="1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AF-43EE-8862-6D58B767160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99344168"/>
        <c:axId val="499338264"/>
        <c:axId val="0"/>
      </c:bar3DChart>
      <c:catAx>
        <c:axId val="499344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499338264"/>
        <c:crosses val="autoZero"/>
        <c:auto val="1"/>
        <c:lblAlgn val="ctr"/>
        <c:lblOffset val="100"/>
        <c:noMultiLvlLbl val="0"/>
      </c:catAx>
      <c:valAx>
        <c:axId val="49933826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4993441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7030A0"/>
    </a:solidFill>
    <a:ln w="6350" cap="flat" cmpd="sng" algn="ctr">
      <a:solidFill>
        <a:schemeClr val="dk1">
          <a:tint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600"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dirty="0"/>
              <a:t>ควบคุมความดันโลหิตได้ดีเปรียบเทียบรายปี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BPคุมได้!$A$83</c:f>
              <c:strCache>
                <c:ptCount val="1"/>
                <c:pt idx="0">
                  <c:v>ควบคุมความดัน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BPคุมได้!$B$82:$F$82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BPคุมได้!$B$83:$F$83</c:f>
              <c:numCache>
                <c:formatCode>General</c:formatCode>
                <c:ptCount val="5"/>
                <c:pt idx="0">
                  <c:v>36.1</c:v>
                </c:pt>
                <c:pt idx="1">
                  <c:v>36.1</c:v>
                </c:pt>
                <c:pt idx="2">
                  <c:v>45.4</c:v>
                </c:pt>
                <c:pt idx="3">
                  <c:v>49.1</c:v>
                </c:pt>
                <c:pt idx="4">
                  <c:v>48.8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48E-445F-82B0-A5D536C8462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31536000"/>
        <c:axId val="631536328"/>
        <c:axId val="0"/>
      </c:bar3DChart>
      <c:catAx>
        <c:axId val="63153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31536328"/>
        <c:crosses val="autoZero"/>
        <c:auto val="1"/>
        <c:lblAlgn val="ctr"/>
        <c:lblOffset val="100"/>
        <c:noMultiLvlLbl val="0"/>
      </c:catAx>
      <c:valAx>
        <c:axId val="631536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31536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1800"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baseline="0">
                <a:solidFill>
                  <a:schemeClr val="dk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เปียบเทียบรายปี เขตและประเทศ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dk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28011551282328"/>
          <c:y val="0.14017013136160281"/>
          <c:w val="0.8602748902998214"/>
          <c:h val="0.5895098432441876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กรองไต!$A$121</c:f>
              <c:strCache>
                <c:ptCount val="1"/>
                <c:pt idx="0">
                  <c:v>เขต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กรองไต!$B$120:$E$120</c:f>
              <c:strCache>
                <c:ptCount val="4"/>
                <c:pt idx="0">
                  <c:v>2559</c:v>
                </c:pt>
                <c:pt idx="1">
                  <c:v>2560</c:v>
                </c:pt>
                <c:pt idx="2">
                  <c:v>2561</c:v>
                </c:pt>
                <c:pt idx="3">
                  <c:v>2562(10 เดือน)</c:v>
                </c:pt>
              </c:strCache>
            </c:strRef>
          </c:cat>
          <c:val>
            <c:numRef>
              <c:f>กรองไต!$B$121:$E$121</c:f>
              <c:numCache>
                <c:formatCode>0.0</c:formatCode>
                <c:ptCount val="4"/>
                <c:pt idx="0">
                  <c:v>44.1</c:v>
                </c:pt>
                <c:pt idx="1">
                  <c:v>46.84</c:v>
                </c:pt>
                <c:pt idx="2">
                  <c:v>62.99</c:v>
                </c:pt>
                <c:pt idx="3">
                  <c:v>62.1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1B-4805-8C50-DD28A0FF80AC}"/>
            </c:ext>
          </c:extLst>
        </c:ser>
        <c:ser>
          <c:idx val="1"/>
          <c:order val="1"/>
          <c:tx>
            <c:strRef>
              <c:f>กรองไต!$A$122</c:f>
              <c:strCache>
                <c:ptCount val="1"/>
                <c:pt idx="0">
                  <c:v>ประเทศ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dk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กรองไต!$B$120:$E$120</c:f>
              <c:strCache>
                <c:ptCount val="4"/>
                <c:pt idx="0">
                  <c:v>2559</c:v>
                </c:pt>
                <c:pt idx="1">
                  <c:v>2560</c:v>
                </c:pt>
                <c:pt idx="2">
                  <c:v>2561</c:v>
                </c:pt>
                <c:pt idx="3">
                  <c:v>2562(10 เดือน)</c:v>
                </c:pt>
              </c:strCache>
            </c:strRef>
          </c:cat>
          <c:val>
            <c:numRef>
              <c:f>กรองไต!$B$122:$E$122</c:f>
              <c:numCache>
                <c:formatCode>0.0</c:formatCode>
                <c:ptCount val="4"/>
                <c:pt idx="0">
                  <c:v>54.37</c:v>
                </c:pt>
                <c:pt idx="1">
                  <c:v>47.26</c:v>
                </c:pt>
                <c:pt idx="2">
                  <c:v>62.44</c:v>
                </c:pt>
                <c:pt idx="3">
                  <c:v>59.9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1B-4805-8C50-DD28A0FF80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78146736"/>
        <c:axId val="678139520"/>
        <c:axId val="0"/>
      </c:bar3DChart>
      <c:catAx>
        <c:axId val="67814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39520"/>
        <c:crosses val="autoZero"/>
        <c:auto val="1"/>
        <c:lblAlgn val="ctr"/>
        <c:lblOffset val="100"/>
        <c:noMultiLvlLbl val="0"/>
      </c:catAx>
      <c:valAx>
        <c:axId val="67813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dk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4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515248393377413"/>
          <c:y val="0.87032809924478838"/>
          <c:w val="0.26267599437819178"/>
          <c:h val="0.1180813171226678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dk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6">
            <a:lumMod val="110000"/>
            <a:satMod val="105000"/>
            <a:tint val="67000"/>
          </a:schemeClr>
        </a:gs>
        <a:gs pos="50000">
          <a:schemeClr val="accent6">
            <a:lumMod val="105000"/>
            <a:satMod val="103000"/>
            <a:tint val="73000"/>
          </a:schemeClr>
        </a:gs>
        <a:gs pos="100000">
          <a:schemeClr val="accent6">
            <a:lumMod val="105000"/>
            <a:satMod val="109000"/>
            <a:tint val="81000"/>
          </a:schemeClr>
        </a:gs>
      </a:gsLst>
      <a:lin ang="5400000" scaled="0"/>
      <a:tileRect/>
    </a:gradFill>
    <a:ln w="635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 sz="1600" b="1">
          <a:solidFill>
            <a:schemeClr val="dk1"/>
          </a:solidFill>
          <a:latin typeface="AngsanaUPC" panose="02020603050405020304" pitchFamily="18" charset="-34"/>
          <a:ea typeface="+mn-ea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กรองไต!$A$80:$A$92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กรองไต!$B$80:$B$92</c:f>
              <c:numCache>
                <c:formatCode>0.0</c:formatCode>
                <c:ptCount val="13"/>
                <c:pt idx="0">
                  <c:v>55.43</c:v>
                </c:pt>
                <c:pt idx="1">
                  <c:v>67.62</c:v>
                </c:pt>
                <c:pt idx="2">
                  <c:v>70.92</c:v>
                </c:pt>
                <c:pt idx="3">
                  <c:v>55.07</c:v>
                </c:pt>
                <c:pt idx="4">
                  <c:v>55.87</c:v>
                </c:pt>
                <c:pt idx="5">
                  <c:v>58.02</c:v>
                </c:pt>
                <c:pt idx="6">
                  <c:v>57.17</c:v>
                </c:pt>
                <c:pt idx="7">
                  <c:v>62.07</c:v>
                </c:pt>
                <c:pt idx="8">
                  <c:v>64.7</c:v>
                </c:pt>
                <c:pt idx="9">
                  <c:v>70.86</c:v>
                </c:pt>
                <c:pt idx="10">
                  <c:v>53.71</c:v>
                </c:pt>
                <c:pt idx="11">
                  <c:v>54.23</c:v>
                </c:pt>
                <c:pt idx="12">
                  <c:v>59.85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A-4EDF-B3D6-8C6CC687DE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683011248"/>
        <c:axId val="683009280"/>
        <c:axId val="0"/>
      </c:bar3DChart>
      <c:catAx>
        <c:axId val="68301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83009280"/>
        <c:crosses val="autoZero"/>
        <c:auto val="1"/>
        <c:lblAlgn val="ctr"/>
        <c:lblOffset val="100"/>
        <c:noMultiLvlLbl val="0"/>
      </c:catAx>
      <c:valAx>
        <c:axId val="68300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8301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6">
        <a:lumMod val="40000"/>
        <a:lumOff val="6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800" b="1"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100" baseline="0">
                <a:solidFill>
                  <a:schemeClr val="dk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100" baseline="0">
              <a:solidFill>
                <a:schemeClr val="dk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0278020267398064E-2"/>
          <c:y val="7.886375806071047E-2"/>
          <c:w val="0.93447858896473501"/>
          <c:h val="0.58704635468024557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dk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E3B-47A3-8014-4E67811EEB5F}"/>
                </c:ext>
              </c:extLst>
            </c:dLbl>
            <c:dLbl>
              <c:idx val="4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dk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E3B-47A3-8014-4E67811EEB5F}"/>
                </c:ext>
              </c:extLst>
            </c:dLbl>
            <c:dLbl>
              <c:idx val="6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dk1"/>
                      </a:solidFill>
                      <a:latin typeface="AngsanaUPC" panose="02020603050405020304" pitchFamily="18" charset="-34"/>
                      <a:ea typeface="+mn-ea"/>
                      <a:cs typeface="AngsanaUPC" panose="02020603050405020304" pitchFamily="18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FE3B-47A3-8014-4E67811EEB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กรองไต!$A$128:$A$135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กรองไต!$B$128:$B$135</c:f>
              <c:numCache>
                <c:formatCode>0.0</c:formatCode>
                <c:ptCount val="8"/>
                <c:pt idx="0">
                  <c:v>69.55</c:v>
                </c:pt>
                <c:pt idx="1">
                  <c:v>53.28</c:v>
                </c:pt>
                <c:pt idx="2">
                  <c:v>60.71</c:v>
                </c:pt>
                <c:pt idx="3">
                  <c:v>62.63</c:v>
                </c:pt>
                <c:pt idx="4">
                  <c:v>63.54</c:v>
                </c:pt>
                <c:pt idx="5">
                  <c:v>59.82</c:v>
                </c:pt>
                <c:pt idx="6">
                  <c:v>68.400000000000006</c:v>
                </c:pt>
                <c:pt idx="7">
                  <c:v>62.07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3B-47A3-8014-4E67811EEB5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78076544"/>
        <c:axId val="678075560"/>
        <c:axId val="0"/>
      </c:bar3DChart>
      <c:catAx>
        <c:axId val="678076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075560"/>
        <c:crosses val="autoZero"/>
        <c:auto val="1"/>
        <c:lblAlgn val="ctr"/>
        <c:lblOffset val="100"/>
        <c:noMultiLvlLbl val="0"/>
      </c:catAx>
      <c:valAx>
        <c:axId val="6780755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076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accent4">
            <a:lumMod val="110000"/>
            <a:satMod val="105000"/>
            <a:tint val="67000"/>
          </a:schemeClr>
        </a:gs>
        <a:gs pos="50000">
          <a:schemeClr val="accent4">
            <a:lumMod val="105000"/>
            <a:satMod val="103000"/>
            <a:tint val="73000"/>
          </a:schemeClr>
        </a:gs>
        <a:gs pos="100000">
          <a:schemeClr val="accent4">
            <a:lumMod val="105000"/>
            <a:satMod val="109000"/>
            <a:tint val="81000"/>
          </a:schemeClr>
        </a:gs>
      </a:gsLst>
      <a:lin ang="5400000" scaled="0"/>
      <a:tileRect/>
    </a:gradFill>
    <a:ln w="6350" cap="flat" cmpd="sng" algn="ctr">
      <a:solidFill>
        <a:schemeClr val="accent4"/>
      </a:solidFill>
      <a:prstDash val="solid"/>
      <a:miter lim="800000"/>
    </a:ln>
    <a:effectLst/>
  </c:spPr>
  <c:txPr>
    <a:bodyPr/>
    <a:lstStyle/>
    <a:p>
      <a:pPr>
        <a:defRPr sz="1800" b="1">
          <a:solidFill>
            <a:schemeClr val="dk1"/>
          </a:solidFill>
          <a:latin typeface="AngsanaUPC" panose="02020603050405020304" pitchFamily="18" charset="-34"/>
          <a:ea typeface="+mn-ea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h-TH" sz="2000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0944146077666386E-2"/>
          <c:y val="5.0972222222222224E-2"/>
          <c:w val="0.97865638471993488"/>
          <c:h val="0.6261486585010207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rgbClr val="CC00CC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F1D-4EB7-B2B0-CD8CF5EB8626}"/>
                </c:ext>
              </c:extLst>
            </c:dLbl>
            <c:dLbl>
              <c:idx val="3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5F1D-4EB7-B2B0-CD8CF5EB8626}"/>
                </c:ext>
              </c:extLst>
            </c:dLbl>
            <c:dLbl>
              <c:idx val="4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5F1D-4EB7-B2B0-CD8CF5EB8626}"/>
                </c:ext>
              </c:extLst>
            </c:dLbl>
            <c:dLbl>
              <c:idx val="5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5F1D-4EB7-B2B0-CD8CF5EB8626}"/>
                </c:ext>
              </c:extLst>
            </c:dLbl>
            <c:dLbl>
              <c:idx val="6"/>
              <c:spPr>
                <a:solidFill>
                  <a:srgbClr val="FFFF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F1D-4EB7-B2B0-CD8CF5EB86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NCKD!$A$76:$A$83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NCKD!$B$76:$B$83</c:f>
              <c:numCache>
                <c:formatCode>0.0</c:formatCode>
                <c:ptCount val="8"/>
                <c:pt idx="0">
                  <c:v>18.649999999999999</c:v>
                </c:pt>
                <c:pt idx="1">
                  <c:v>26.58</c:v>
                </c:pt>
                <c:pt idx="2">
                  <c:v>18.739999999999998</c:v>
                </c:pt>
                <c:pt idx="3">
                  <c:v>21.66</c:v>
                </c:pt>
                <c:pt idx="4">
                  <c:v>25.02</c:v>
                </c:pt>
                <c:pt idx="5">
                  <c:v>21.81</c:v>
                </c:pt>
                <c:pt idx="6">
                  <c:v>30.02</c:v>
                </c:pt>
                <c:pt idx="7">
                  <c:v>22.63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A4-42FF-8EDD-E27DD009BF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68824808"/>
        <c:axId val="768829728"/>
        <c:axId val="0"/>
      </c:bar3DChart>
      <c:catAx>
        <c:axId val="768824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768829728"/>
        <c:crosses val="autoZero"/>
        <c:auto val="1"/>
        <c:lblAlgn val="ctr"/>
        <c:lblOffset val="100"/>
        <c:noMultiLvlLbl val="0"/>
      </c:catAx>
      <c:valAx>
        <c:axId val="768829728"/>
        <c:scaling>
          <c:orientation val="minMax"/>
        </c:scaling>
        <c:delete val="1"/>
        <c:axPos val="l"/>
        <c:numFmt formatCode="0" sourceLinked="0"/>
        <c:majorTickMark val="none"/>
        <c:minorTickMark val="none"/>
        <c:tickLblPos val="nextTo"/>
        <c:crossAx val="768824808"/>
        <c:crosses val="autoZero"/>
        <c:crossBetween val="between"/>
      </c:valAx>
      <c:spPr>
        <a:solidFill>
          <a:srgbClr val="FFCCFF"/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rotWithShape="1">
      <a:gsLst>
        <a:gs pos="0">
          <a:schemeClr val="accent2">
            <a:lumMod val="110000"/>
            <a:satMod val="105000"/>
            <a:tint val="67000"/>
          </a:schemeClr>
        </a:gs>
        <a:gs pos="50000">
          <a:schemeClr val="accent2">
            <a:lumMod val="105000"/>
            <a:satMod val="103000"/>
            <a:tint val="73000"/>
          </a:schemeClr>
        </a:gs>
        <a:gs pos="100000">
          <a:schemeClr val="accent2">
            <a:lumMod val="105000"/>
            <a:satMod val="109000"/>
            <a:tint val="81000"/>
          </a:schemeClr>
        </a:gs>
      </a:gsLst>
      <a:lin ang="5400000" scaled="0"/>
    </a:gradFill>
    <a:ln w="6350" cap="flat" cmpd="sng" algn="ctr">
      <a:solidFill>
        <a:schemeClr val="accent2"/>
      </a:solidFill>
      <a:prstDash val="solid"/>
      <a:miter lim="800000"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 sz="1400" b="1">
          <a:solidFill>
            <a:schemeClr val="tx1"/>
          </a:solidFill>
          <a:latin typeface="+mn-lt"/>
          <a:ea typeface="+mn-ea"/>
          <a:cs typeface="+mn-cs"/>
        </a:defRPr>
      </a:pPr>
      <a:endParaRPr lang="th-T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cap="all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b="1">
                <a:solidFill>
                  <a:schemeClr val="bg1"/>
                </a:solidFill>
              </a:rPr>
              <a:t>ร้อยละประชาชนอายุ </a:t>
            </a:r>
            <a:r>
              <a:rPr lang="en-US" b="1">
                <a:solidFill>
                  <a:schemeClr val="bg1"/>
                </a:solidFill>
              </a:rPr>
              <a:t>35</a:t>
            </a:r>
            <a:r>
              <a:rPr lang="th-TH" b="1">
                <a:solidFill>
                  <a:schemeClr val="bg1"/>
                </a:solidFill>
              </a:rPr>
              <a:t> ปีขึ้นไปที่เป็นกลุ่ม </a:t>
            </a:r>
            <a:r>
              <a:rPr lang="en-US" b="1">
                <a:solidFill>
                  <a:schemeClr val="bg1"/>
                </a:solidFill>
              </a:rPr>
              <a:t>Pre DM </a:t>
            </a:r>
            <a:r>
              <a:rPr lang="th-TH" b="1">
                <a:solidFill>
                  <a:schemeClr val="bg1"/>
                </a:solidFill>
              </a:rPr>
              <a:t>และ </a:t>
            </a:r>
            <a:r>
              <a:rPr lang="en-US" b="1">
                <a:solidFill>
                  <a:schemeClr val="bg1"/>
                </a:solidFill>
              </a:rPr>
              <a:t>Pre HT</a:t>
            </a:r>
            <a:endParaRPr lang="th-TH" b="1">
              <a:solidFill>
                <a:schemeClr val="bg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cap="all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คัดกรองDM!$A$170</c:f>
              <c:strCache>
                <c:ptCount val="1"/>
                <c:pt idx="0">
                  <c:v>Pre DM</c:v>
                </c:pt>
              </c:strCache>
            </c:strRef>
          </c:tx>
          <c:spPr>
            <a:solidFill>
              <a:srgbClr val="FF33CC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คัดกรองDM!$B$169:$F$169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คัดกรองDM!$B$170:$F$170</c:f>
              <c:numCache>
                <c:formatCode>General</c:formatCode>
                <c:ptCount val="5"/>
                <c:pt idx="0">
                  <c:v>7.62</c:v>
                </c:pt>
                <c:pt idx="1">
                  <c:v>6.35</c:v>
                </c:pt>
                <c:pt idx="2">
                  <c:v>7.4</c:v>
                </c:pt>
                <c:pt idx="3">
                  <c:v>8.92</c:v>
                </c:pt>
                <c:pt idx="4">
                  <c:v>8.4700000000000006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D-4720-AAA4-A3ADC67519BF}"/>
            </c:ext>
          </c:extLst>
        </c:ser>
        <c:ser>
          <c:idx val="1"/>
          <c:order val="1"/>
          <c:tx>
            <c:strRef>
              <c:f>คัดกรองDM!$A$171</c:f>
              <c:strCache>
                <c:ptCount val="1"/>
                <c:pt idx="0">
                  <c:v>Pre HT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คัดกรองDM!$B$169:$F$169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คัดกรองDM!$B$171:$F$171</c:f>
              <c:numCache>
                <c:formatCode>General</c:formatCode>
                <c:ptCount val="5"/>
                <c:pt idx="0">
                  <c:v>28.24</c:v>
                </c:pt>
                <c:pt idx="1">
                  <c:v>26.36</c:v>
                </c:pt>
                <c:pt idx="2">
                  <c:v>23.24</c:v>
                </c:pt>
                <c:pt idx="3">
                  <c:v>22.39</c:v>
                </c:pt>
                <c:pt idx="4">
                  <c:v>16.61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ED-4720-AAA4-A3ADC67519B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663619984"/>
        <c:axId val="668427296"/>
        <c:axId val="0"/>
      </c:bar3DChart>
      <c:catAx>
        <c:axId val="663619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68427296"/>
        <c:crosses val="autoZero"/>
        <c:auto val="1"/>
        <c:lblAlgn val="ctr"/>
        <c:lblOffset val="100"/>
        <c:noMultiLvlLbl val="0"/>
      </c:catAx>
      <c:valAx>
        <c:axId val="668427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3619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  <a:scene3d>
      <a:camera prst="orthographicFront"/>
      <a:lightRig rig="threePt" dir="t"/>
    </a:scene3d>
    <a:sp3d>
      <a:bevelT prst="convex"/>
    </a:sp3d>
  </c:spPr>
  <c:txPr>
    <a:bodyPr/>
    <a:lstStyle/>
    <a:p>
      <a:pPr>
        <a:defRPr sz="1050"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1800"/>
              <a:t>เปรียบเทียบรายปี เขต และประเทศ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NCKD!$A$128</c:f>
              <c:strCache>
                <c:ptCount val="1"/>
                <c:pt idx="0">
                  <c:v>เขตสุขภาพที่ 8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NCKD!$B$127:$E$127</c:f>
              <c:numCache>
                <c:formatCode>General</c:formatCode>
                <c:ptCount val="4"/>
                <c:pt idx="0">
                  <c:v>2559</c:v>
                </c:pt>
                <c:pt idx="1">
                  <c:v>2560</c:v>
                </c:pt>
                <c:pt idx="2">
                  <c:v>2561</c:v>
                </c:pt>
                <c:pt idx="3">
                  <c:v>2562</c:v>
                </c:pt>
              </c:numCache>
            </c:numRef>
          </c:cat>
          <c:val>
            <c:numRef>
              <c:f>NCKD!$B$128:$E$128</c:f>
              <c:numCache>
                <c:formatCode>0.0</c:formatCode>
                <c:ptCount val="4"/>
                <c:pt idx="0">
                  <c:v>28.51</c:v>
                </c:pt>
                <c:pt idx="1">
                  <c:v>27.37</c:v>
                </c:pt>
                <c:pt idx="2">
                  <c:v>24.67</c:v>
                </c:pt>
                <c:pt idx="3">
                  <c:v>22.6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D5-4349-8CD2-0E993618E2E0}"/>
            </c:ext>
          </c:extLst>
        </c:ser>
        <c:ser>
          <c:idx val="1"/>
          <c:order val="1"/>
          <c:tx>
            <c:strRef>
              <c:f>NCKD!$A$129</c:f>
              <c:strCache>
                <c:ptCount val="1"/>
                <c:pt idx="0">
                  <c:v>ประเทศ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NCKD!$B$127:$E$127</c:f>
              <c:numCache>
                <c:formatCode>General</c:formatCode>
                <c:ptCount val="4"/>
                <c:pt idx="0">
                  <c:v>2559</c:v>
                </c:pt>
                <c:pt idx="1">
                  <c:v>2560</c:v>
                </c:pt>
                <c:pt idx="2">
                  <c:v>2561</c:v>
                </c:pt>
                <c:pt idx="3">
                  <c:v>2562</c:v>
                </c:pt>
              </c:numCache>
            </c:numRef>
          </c:cat>
          <c:val>
            <c:numRef>
              <c:f>NCKD!$B$129:$E$129</c:f>
              <c:numCache>
                <c:formatCode>0.0</c:formatCode>
                <c:ptCount val="4"/>
                <c:pt idx="0">
                  <c:v>26.3</c:v>
                </c:pt>
                <c:pt idx="1">
                  <c:v>27.52</c:v>
                </c:pt>
                <c:pt idx="2">
                  <c:v>25.57</c:v>
                </c:pt>
                <c:pt idx="3">
                  <c:v>24.1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D5-4349-8CD2-0E993618E2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694287280"/>
        <c:axId val="694283672"/>
        <c:axId val="0"/>
      </c:bar3DChart>
      <c:catAx>
        <c:axId val="69428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94283672"/>
        <c:crosses val="autoZero"/>
        <c:auto val="1"/>
        <c:lblAlgn val="ctr"/>
        <c:lblOffset val="100"/>
        <c:noMultiLvlLbl val="0"/>
      </c:catAx>
      <c:valAx>
        <c:axId val="694283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9428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 sz="1400" b="1"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100" baseline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sz="2000"/>
              <a:t>จำแนกรายเขตสุขภาพ</a:t>
            </a:r>
          </a:p>
        </c:rich>
      </c:tx>
      <c:layout>
        <c:manualLayout>
          <c:xMode val="edge"/>
          <c:yMode val="edge"/>
          <c:x val="0.3769381233763156"/>
          <c:y val="4.629629629629629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100" baseline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7631367494938508E-2"/>
          <c:y val="6.0231481481481469E-2"/>
          <c:w val="0.93266153332234891"/>
          <c:h val="0.74069480898221052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NCKD!$A$62:$A$74</c:f>
              <c:strCache>
                <c:ptCount val="1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รวม</c:v>
                </c:pt>
              </c:strCache>
            </c:strRef>
          </c:cat>
          <c:val>
            <c:numRef>
              <c:f>NCKD!$B$62:$B$74</c:f>
              <c:numCache>
                <c:formatCode>0.0</c:formatCode>
                <c:ptCount val="13"/>
                <c:pt idx="0">
                  <c:v>23.06</c:v>
                </c:pt>
                <c:pt idx="1">
                  <c:v>22.42</c:v>
                </c:pt>
                <c:pt idx="2">
                  <c:v>24.42</c:v>
                </c:pt>
                <c:pt idx="3">
                  <c:v>25.92</c:v>
                </c:pt>
                <c:pt idx="4">
                  <c:v>21.2</c:v>
                </c:pt>
                <c:pt idx="5">
                  <c:v>25.45</c:v>
                </c:pt>
                <c:pt idx="6">
                  <c:v>30.97</c:v>
                </c:pt>
                <c:pt idx="7">
                  <c:v>22.63</c:v>
                </c:pt>
                <c:pt idx="8">
                  <c:v>25.66</c:v>
                </c:pt>
                <c:pt idx="9">
                  <c:v>22.92</c:v>
                </c:pt>
                <c:pt idx="10">
                  <c:v>19.25</c:v>
                </c:pt>
                <c:pt idx="11">
                  <c:v>24.7</c:v>
                </c:pt>
                <c:pt idx="12">
                  <c:v>24.06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599-40F7-B602-339B2E7091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83054216"/>
        <c:axId val="683055856"/>
        <c:axId val="0"/>
      </c:bar3DChart>
      <c:catAx>
        <c:axId val="683054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83055856"/>
        <c:crosses val="autoZero"/>
        <c:auto val="1"/>
        <c:lblAlgn val="ctr"/>
        <c:lblOffset val="100"/>
        <c:noMultiLvlLbl val="0"/>
      </c:catAx>
      <c:valAx>
        <c:axId val="683055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83054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66"/>
    </a:solidFill>
    <a:ln>
      <a:noFill/>
    </a:ln>
    <a:effectLst/>
    <a:scene3d>
      <a:camera prst="orthographicFront"/>
      <a:lightRig rig="threePt" dir="t"/>
    </a:scene3d>
    <a:sp3d>
      <a:bevelT prst="angle"/>
    </a:sp3d>
  </c:spPr>
  <c:txPr>
    <a:bodyPr/>
    <a:lstStyle/>
    <a:p>
      <a:pPr>
        <a:defRPr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bg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baseline="0">
              <a:solidFill>
                <a:schemeClr val="bg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1458333333333333E-2"/>
          <c:y val="0.18486488399642734"/>
          <c:w val="0.9770833333333333"/>
          <c:h val="0.619014092815349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stageCKD!$B$30</c:f>
              <c:strCache>
                <c:ptCount val="1"/>
                <c:pt idx="0">
                  <c:v>S1</c:v>
                </c:pt>
              </c:strCache>
            </c:strRef>
          </c:tx>
          <c:spPr>
            <a:solidFill>
              <a:schemeClr val="accent1">
                <a:alpha val="88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stageCKD!$A$31:$A$38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stageCKD!$B$31:$B$38</c:f>
              <c:numCache>
                <c:formatCode>0.0</c:formatCode>
                <c:ptCount val="8"/>
                <c:pt idx="0">
                  <c:v>17.829999999999998</c:v>
                </c:pt>
                <c:pt idx="1">
                  <c:v>15.6</c:v>
                </c:pt>
                <c:pt idx="2">
                  <c:v>22.16</c:v>
                </c:pt>
                <c:pt idx="3">
                  <c:v>16.77</c:v>
                </c:pt>
                <c:pt idx="4">
                  <c:v>19.88</c:v>
                </c:pt>
                <c:pt idx="5">
                  <c:v>19.36</c:v>
                </c:pt>
                <c:pt idx="6">
                  <c:v>10.57</c:v>
                </c:pt>
                <c:pt idx="7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F5-482A-9887-FF08119DF61C}"/>
            </c:ext>
          </c:extLst>
        </c:ser>
        <c:ser>
          <c:idx val="1"/>
          <c:order val="1"/>
          <c:tx>
            <c:strRef>
              <c:f>stageCKD!$C$30</c:f>
              <c:strCache>
                <c:ptCount val="1"/>
                <c:pt idx="0">
                  <c:v>S2</c:v>
                </c:pt>
              </c:strCache>
            </c:strRef>
          </c:tx>
          <c:spPr>
            <a:solidFill>
              <a:schemeClr val="accent2">
                <a:alpha val="88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2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2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stageCKD!$A$31:$A$38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stageCKD!$C$31:$C$38</c:f>
              <c:numCache>
                <c:formatCode>0.0</c:formatCode>
                <c:ptCount val="8"/>
                <c:pt idx="0">
                  <c:v>25.61</c:v>
                </c:pt>
                <c:pt idx="1">
                  <c:v>21.34</c:v>
                </c:pt>
                <c:pt idx="2">
                  <c:v>30.19</c:v>
                </c:pt>
                <c:pt idx="3">
                  <c:v>27.26</c:v>
                </c:pt>
                <c:pt idx="4">
                  <c:v>32.69</c:v>
                </c:pt>
                <c:pt idx="5">
                  <c:v>28.34</c:v>
                </c:pt>
                <c:pt idx="6">
                  <c:v>17.43</c:v>
                </c:pt>
                <c:pt idx="7">
                  <c:v>27.7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F5-482A-9887-FF08119DF61C}"/>
            </c:ext>
          </c:extLst>
        </c:ser>
        <c:ser>
          <c:idx val="2"/>
          <c:order val="2"/>
          <c:tx>
            <c:strRef>
              <c:f>stageCKD!$D$30</c:f>
              <c:strCache>
                <c:ptCount val="1"/>
                <c:pt idx="0">
                  <c:v>S3</c:v>
                </c:pt>
              </c:strCache>
            </c:strRef>
          </c:tx>
          <c:spPr>
            <a:solidFill>
              <a:schemeClr val="accent3">
                <a:alpha val="88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3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TH Baijam" panose="02000506000000020004" pitchFamily="2" charset="-34"/>
                      <a:ea typeface="+mn-ea"/>
                      <a:cs typeface="TH Baijam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A39-4163-B1EE-FE5B77DAD1D1}"/>
                </c:ext>
              </c:extLst>
            </c:dLbl>
            <c:dLbl>
              <c:idx val="1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TH Baijam" panose="02000506000000020004" pitchFamily="2" charset="-34"/>
                      <a:ea typeface="+mn-ea"/>
                      <a:cs typeface="TH Baijam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A39-4163-B1EE-FE5B77DAD1D1}"/>
                </c:ext>
              </c:extLst>
            </c:dLbl>
            <c:dLbl>
              <c:idx val="3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TH Baijam" panose="02000506000000020004" pitchFamily="2" charset="-34"/>
                      <a:ea typeface="+mn-ea"/>
                      <a:cs typeface="TH Baijam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A39-4163-B1EE-FE5B77DAD1D1}"/>
                </c:ext>
              </c:extLst>
            </c:dLbl>
            <c:dLbl>
              <c:idx val="6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TH Baijam" panose="02000506000000020004" pitchFamily="2" charset="-34"/>
                      <a:ea typeface="+mn-ea"/>
                      <a:cs typeface="TH Baijam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A39-4163-B1EE-FE5B77DAD1D1}"/>
                </c:ext>
              </c:extLst>
            </c:dLbl>
            <c:spPr>
              <a:solidFill>
                <a:schemeClr val="accent3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stageCKD!$A$31:$A$38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stageCKD!$D$31:$D$38</c:f>
              <c:numCache>
                <c:formatCode>0.0</c:formatCode>
                <c:ptCount val="8"/>
                <c:pt idx="0">
                  <c:v>38.29</c:v>
                </c:pt>
                <c:pt idx="1">
                  <c:v>39.799999999999997</c:v>
                </c:pt>
                <c:pt idx="2">
                  <c:v>33.71</c:v>
                </c:pt>
                <c:pt idx="3">
                  <c:v>39.67</c:v>
                </c:pt>
                <c:pt idx="4">
                  <c:v>33.11</c:v>
                </c:pt>
                <c:pt idx="5">
                  <c:v>36.409999999999997</c:v>
                </c:pt>
                <c:pt idx="6">
                  <c:v>42.02</c:v>
                </c:pt>
                <c:pt idx="7">
                  <c:v>36.5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CF5-482A-9887-FF08119DF61C}"/>
            </c:ext>
          </c:extLst>
        </c:ser>
        <c:ser>
          <c:idx val="3"/>
          <c:order val="3"/>
          <c:tx>
            <c:strRef>
              <c:f>stageCKD!$E$30</c:f>
              <c:strCache>
                <c:ptCount val="1"/>
                <c:pt idx="0">
                  <c:v>S4</c:v>
                </c:pt>
              </c:strCache>
            </c:strRef>
          </c:tx>
          <c:spPr>
            <a:solidFill>
              <a:schemeClr val="accent4">
                <a:alpha val="88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4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4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stageCKD!$A$31:$A$38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stageCKD!$E$31:$E$38</c:f>
              <c:numCache>
                <c:formatCode>0.0</c:formatCode>
                <c:ptCount val="8"/>
                <c:pt idx="0">
                  <c:v>11.38</c:v>
                </c:pt>
                <c:pt idx="1">
                  <c:v>13.56</c:v>
                </c:pt>
                <c:pt idx="2">
                  <c:v>8.6300000000000008</c:v>
                </c:pt>
                <c:pt idx="3">
                  <c:v>11.31</c:v>
                </c:pt>
                <c:pt idx="4">
                  <c:v>9.3699999999999992</c:v>
                </c:pt>
                <c:pt idx="5">
                  <c:v>10.31</c:v>
                </c:pt>
                <c:pt idx="6">
                  <c:v>19.41</c:v>
                </c:pt>
                <c:pt idx="7">
                  <c:v>10.8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F5-482A-9887-FF08119DF61C}"/>
            </c:ext>
          </c:extLst>
        </c:ser>
        <c:ser>
          <c:idx val="4"/>
          <c:order val="4"/>
          <c:tx>
            <c:strRef>
              <c:f>stageCKD!$F$30</c:f>
              <c:strCache>
                <c:ptCount val="1"/>
                <c:pt idx="0">
                  <c:v>S5</c:v>
                </c:pt>
              </c:strCache>
            </c:strRef>
          </c:tx>
          <c:spPr>
            <a:solidFill>
              <a:schemeClr val="accent5">
                <a:alpha val="88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5"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5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stageCKD!$A$31:$A$38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stageCKD!$F$31:$F$38</c:f>
              <c:numCache>
                <c:formatCode>0.0</c:formatCode>
                <c:ptCount val="8"/>
                <c:pt idx="0">
                  <c:v>6.89</c:v>
                </c:pt>
                <c:pt idx="1">
                  <c:v>9.6999999999999993</c:v>
                </c:pt>
                <c:pt idx="2">
                  <c:v>5.3</c:v>
                </c:pt>
                <c:pt idx="3">
                  <c:v>4.99</c:v>
                </c:pt>
                <c:pt idx="4">
                  <c:v>4.96</c:v>
                </c:pt>
                <c:pt idx="5">
                  <c:v>5.58</c:v>
                </c:pt>
                <c:pt idx="6">
                  <c:v>10.58</c:v>
                </c:pt>
                <c:pt idx="7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CF5-482A-9887-FF08119DF61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768726408"/>
        <c:axId val="768724112"/>
        <c:axId val="0"/>
      </c:bar3DChart>
      <c:catAx>
        <c:axId val="768726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bg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68724112"/>
        <c:crosses val="autoZero"/>
        <c:auto val="1"/>
        <c:lblAlgn val="ctr"/>
        <c:lblOffset val="100"/>
        <c:noMultiLvlLbl val="0"/>
      </c:catAx>
      <c:valAx>
        <c:axId val="768724112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extTo"/>
        <c:crossAx val="76872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61446768372703409"/>
          <c:y val="5.1185435689168307E-2"/>
          <c:w val="0.2814812992125984"/>
          <c:h val="0.111645327690747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bg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 sz="2000" b="1">
          <a:solidFill>
            <a:schemeClr val="bg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5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 sz="2400"/>
              <a:t>จำแนกรายเขตสุขภาพ</a:t>
            </a:r>
          </a:p>
        </c:rich>
      </c:tx>
      <c:layout>
        <c:manualLayout>
          <c:xMode val="edge"/>
          <c:yMode val="edge"/>
          <c:x val="0.40869772893807299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50" baseline="0">
              <a:solidFill>
                <a:schemeClr val="tx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9667319809481098E-2"/>
          <c:y val="0.12939906528209352"/>
          <c:w val="0.95861770315002903"/>
          <c:h val="0.69622407158980992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CKDชะลอได้!$A$54:$A$67</c:f>
              <c:strCache>
                <c:ptCount val="14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เขตสุขภาพที่ 13</c:v>
                </c:pt>
                <c:pt idx="13">
                  <c:v>รวม</c:v>
                </c:pt>
              </c:strCache>
            </c:strRef>
          </c:cat>
          <c:val>
            <c:numRef>
              <c:f>CKDชะลอได้!$B$54:$B$67</c:f>
              <c:numCache>
                <c:formatCode>0.00</c:formatCode>
                <c:ptCount val="14"/>
                <c:pt idx="0">
                  <c:v>26.98</c:v>
                </c:pt>
                <c:pt idx="1">
                  <c:v>37.53</c:v>
                </c:pt>
                <c:pt idx="2">
                  <c:v>35.32</c:v>
                </c:pt>
                <c:pt idx="3">
                  <c:v>34.39</c:v>
                </c:pt>
                <c:pt idx="4">
                  <c:v>35.11</c:v>
                </c:pt>
                <c:pt idx="5">
                  <c:v>35.659999999999997</c:v>
                </c:pt>
                <c:pt idx="6">
                  <c:v>30.64</c:v>
                </c:pt>
                <c:pt idx="7">
                  <c:v>29.75</c:v>
                </c:pt>
                <c:pt idx="8">
                  <c:v>29.68</c:v>
                </c:pt>
                <c:pt idx="9">
                  <c:v>31.46</c:v>
                </c:pt>
                <c:pt idx="10">
                  <c:v>35.020000000000003</c:v>
                </c:pt>
                <c:pt idx="11">
                  <c:v>31.4</c:v>
                </c:pt>
                <c:pt idx="12">
                  <c:v>32</c:v>
                </c:pt>
                <c:pt idx="13">
                  <c:v>32.33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58-4743-8983-0C81170DD77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768753632"/>
        <c:axId val="768754616"/>
        <c:axId val="0"/>
      </c:bar3DChart>
      <c:catAx>
        <c:axId val="768753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68754616"/>
        <c:crosses val="autoZero"/>
        <c:auto val="1"/>
        <c:lblAlgn val="ctr"/>
        <c:lblOffset val="100"/>
        <c:noMultiLvlLbl val="0"/>
      </c:catAx>
      <c:valAx>
        <c:axId val="768754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6875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 sz="1600" b="1">
          <a:solidFill>
            <a:schemeClr val="tx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dk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dk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CKDชะลอได้!$A$71:$A$78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CKDชะลอได้!$B$71:$B$78</c:f>
              <c:numCache>
                <c:formatCode>0.0</c:formatCode>
                <c:ptCount val="8"/>
                <c:pt idx="0">
                  <c:v>39.270000000000003</c:v>
                </c:pt>
                <c:pt idx="1">
                  <c:v>35.4</c:v>
                </c:pt>
                <c:pt idx="2">
                  <c:v>28.4</c:v>
                </c:pt>
                <c:pt idx="3">
                  <c:v>35.5</c:v>
                </c:pt>
                <c:pt idx="4">
                  <c:v>29.07</c:v>
                </c:pt>
                <c:pt idx="5">
                  <c:v>24.51</c:v>
                </c:pt>
                <c:pt idx="6">
                  <c:v>26.37</c:v>
                </c:pt>
                <c:pt idx="7">
                  <c:v>29.8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A3-405E-B615-AE5C6049295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02221048"/>
        <c:axId val="702219408"/>
        <c:axId val="0"/>
      </c:bar3DChart>
      <c:catAx>
        <c:axId val="702221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dk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02219408"/>
        <c:crosses val="autoZero"/>
        <c:auto val="1"/>
        <c:lblAlgn val="ctr"/>
        <c:lblOffset val="100"/>
        <c:noMultiLvlLbl val="0"/>
      </c:catAx>
      <c:valAx>
        <c:axId val="702219408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02221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rotWithShape="1">
      <a:gsLst>
        <a:gs pos="0">
          <a:schemeClr val="accent6">
            <a:lumMod val="110000"/>
            <a:satMod val="105000"/>
            <a:tint val="67000"/>
          </a:schemeClr>
        </a:gs>
        <a:gs pos="50000">
          <a:schemeClr val="accent6">
            <a:lumMod val="105000"/>
            <a:satMod val="103000"/>
            <a:tint val="73000"/>
          </a:schemeClr>
        </a:gs>
        <a:gs pos="100000">
          <a:schemeClr val="accent6">
            <a:lumMod val="105000"/>
            <a:satMod val="109000"/>
            <a:tint val="81000"/>
          </a:schemeClr>
        </a:gs>
      </a:gsLst>
      <a:lin ang="5400000" scaled="0"/>
    </a:gradFill>
    <a:ln w="635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 sz="2000" b="1">
          <a:solidFill>
            <a:schemeClr val="dk1"/>
          </a:solidFill>
          <a:latin typeface="TH Baijam" panose="02000506000000020004" pitchFamily="2" charset="-34"/>
          <a:ea typeface="+mn-ea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h-TH" sz="2000" dirty="0"/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7"/>
              <c:layout>
                <c:manualLayout>
                  <c:x val="-3.4694469519536142E-18"/>
                  <c:y val="3.0092592592592504E-2"/>
                </c:manualLayout>
              </c:layout>
              <c:spPr>
                <a:noFill/>
                <a:ln w="38100"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012610943560249E-2"/>
                      <c:h val="0.11615740740740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31CB-4B6E-B854-70D73DF5442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Sheet1!$A$45:$A$58</c:f>
              <c:strCache>
                <c:ptCount val="14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เขตสุขภาพที่ 13</c:v>
                </c:pt>
                <c:pt idx="13">
                  <c:v>รวม</c:v>
                </c:pt>
              </c:strCache>
            </c:strRef>
          </c:cat>
          <c:val>
            <c:numRef>
              <c:f>Sheet1!$B$45:$B$58</c:f>
              <c:numCache>
                <c:formatCode>0.0</c:formatCode>
                <c:ptCount val="14"/>
                <c:pt idx="0">
                  <c:v>57.52</c:v>
                </c:pt>
                <c:pt idx="1">
                  <c:v>59.52</c:v>
                </c:pt>
                <c:pt idx="2">
                  <c:v>59.35</c:v>
                </c:pt>
                <c:pt idx="3">
                  <c:v>59.77</c:v>
                </c:pt>
                <c:pt idx="4">
                  <c:v>61.53</c:v>
                </c:pt>
                <c:pt idx="5">
                  <c:v>60.34</c:v>
                </c:pt>
                <c:pt idx="6">
                  <c:v>58.29</c:v>
                </c:pt>
                <c:pt idx="7">
                  <c:v>55.36</c:v>
                </c:pt>
                <c:pt idx="8">
                  <c:v>57.61</c:v>
                </c:pt>
                <c:pt idx="9">
                  <c:v>57.33</c:v>
                </c:pt>
                <c:pt idx="10">
                  <c:v>60.7</c:v>
                </c:pt>
                <c:pt idx="11">
                  <c:v>59.74</c:v>
                </c:pt>
                <c:pt idx="12">
                  <c:v>57.73</c:v>
                </c:pt>
                <c:pt idx="13">
                  <c:v>58.8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99-45B8-842C-014C1AA5DD1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820819176"/>
        <c:axId val="820819504"/>
        <c:axId val="0"/>
      </c:bar3DChart>
      <c:catAx>
        <c:axId val="820819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820819504"/>
        <c:crosses val="autoZero"/>
        <c:auto val="1"/>
        <c:lblAlgn val="ctr"/>
        <c:lblOffset val="100"/>
        <c:noMultiLvlLbl val="0"/>
      </c:catAx>
      <c:valAx>
        <c:axId val="820819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820819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th-TH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th-TH" b="1" dirty="0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baseline="0">
              <a:solidFill>
                <a:schemeClr val="lt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00FF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DBC0-44CF-BF4C-F2E75FE63314}"/>
                </c:ext>
              </c:extLst>
            </c:dLbl>
            <c:dLbl>
              <c:idx val="4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DBC0-44CF-BF4C-F2E75FE63314}"/>
                </c:ext>
              </c:extLst>
            </c:dLbl>
            <c:dLbl>
              <c:idx val="5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DBC0-44CF-BF4C-F2E75FE63314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Sheet1!$A$60:$A$67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Sheet1!$B$60:$B$67</c:f>
              <c:numCache>
                <c:formatCode>0.0</c:formatCode>
                <c:ptCount val="8"/>
                <c:pt idx="0">
                  <c:v>57.49</c:v>
                </c:pt>
                <c:pt idx="1">
                  <c:v>53.04</c:v>
                </c:pt>
                <c:pt idx="2">
                  <c:v>53.13</c:v>
                </c:pt>
                <c:pt idx="3">
                  <c:v>55.64</c:v>
                </c:pt>
                <c:pt idx="4">
                  <c:v>57.75</c:v>
                </c:pt>
                <c:pt idx="5">
                  <c:v>57.54</c:v>
                </c:pt>
                <c:pt idx="6">
                  <c:v>54.49</c:v>
                </c:pt>
                <c:pt idx="7">
                  <c:v>55.4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5B-4119-9515-E50A20858E9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733706376"/>
        <c:axId val="708842544"/>
        <c:axId val="0"/>
      </c:bar3DChart>
      <c:catAx>
        <c:axId val="733706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708842544"/>
        <c:crosses val="autoZero"/>
        <c:auto val="1"/>
        <c:lblAlgn val="ctr"/>
        <c:lblOffset val="100"/>
        <c:noMultiLvlLbl val="0"/>
      </c:catAx>
      <c:valAx>
        <c:axId val="708842544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extTo"/>
        <c:crossAx val="7337063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2060"/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/>
      </a:pPr>
      <a:endParaRPr lang="th-TH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cap="none" baseline="0">
                <a:solidFill>
                  <a:schemeClr val="bg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/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cap="none" baseline="0">
              <a:solidFill>
                <a:schemeClr val="bg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33CC"/>
            </a:solidFill>
            <a:ln w="9525" cap="flat" cmpd="sng" algn="ctr">
              <a:solidFill>
                <a:srgbClr val="FF0000"/>
              </a:solidFill>
              <a:miter lim="800000"/>
            </a:ln>
            <a:effectLst>
              <a:glow rad="63500">
                <a:schemeClr val="accent1">
                  <a:satMod val="175000"/>
                  <a:alpha val="25000"/>
                </a:schemeClr>
              </a:glo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ยาACEi!$A$59:$A$72</c:f>
              <c:strCache>
                <c:ptCount val="14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เขตสุขภาพที่ 13</c:v>
                </c:pt>
                <c:pt idx="13">
                  <c:v>รวม</c:v>
                </c:pt>
              </c:strCache>
            </c:strRef>
          </c:cat>
          <c:val>
            <c:numRef>
              <c:f>ยาACEi!$B$59:$B$72</c:f>
              <c:numCache>
                <c:formatCode>0.0</c:formatCode>
                <c:ptCount val="14"/>
                <c:pt idx="0">
                  <c:v>49.88</c:v>
                </c:pt>
                <c:pt idx="1">
                  <c:v>55.9</c:v>
                </c:pt>
                <c:pt idx="2">
                  <c:v>57.83</c:v>
                </c:pt>
                <c:pt idx="3">
                  <c:v>59.85</c:v>
                </c:pt>
                <c:pt idx="4">
                  <c:v>53.67</c:v>
                </c:pt>
                <c:pt idx="5">
                  <c:v>52.97</c:v>
                </c:pt>
                <c:pt idx="6">
                  <c:v>47.69</c:v>
                </c:pt>
                <c:pt idx="7">
                  <c:v>48.75</c:v>
                </c:pt>
                <c:pt idx="8">
                  <c:v>53.62</c:v>
                </c:pt>
                <c:pt idx="9">
                  <c:v>43.97</c:v>
                </c:pt>
                <c:pt idx="10">
                  <c:v>52.26</c:v>
                </c:pt>
                <c:pt idx="11">
                  <c:v>57.29</c:v>
                </c:pt>
                <c:pt idx="12">
                  <c:v>0</c:v>
                </c:pt>
                <c:pt idx="13">
                  <c:v>52.3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D6-4711-A6D7-8B53BA81B9C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15"/>
        <c:overlap val="-40"/>
        <c:axId val="735801480"/>
        <c:axId val="735804104"/>
      </c:barChart>
      <c:catAx>
        <c:axId val="735801480"/>
        <c:scaling>
          <c:orientation val="minMax"/>
        </c:scaling>
        <c:delete val="0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35804104"/>
        <c:crosses val="autoZero"/>
        <c:auto val="1"/>
        <c:lblAlgn val="ctr"/>
        <c:lblOffset val="100"/>
        <c:noMultiLvlLbl val="0"/>
      </c:catAx>
      <c:valAx>
        <c:axId val="735804104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35801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 sz="1600" b="1">
          <a:solidFill>
            <a:schemeClr val="bg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th-TH" sz="1600" dirty="0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cap="all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chemeClr val="bg2">
            <a:lumMod val="75000"/>
            <a:alpha val="27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  <a:ln>
              <a:solidFill>
                <a:schemeClr val="accent1"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contourClr>
                <a:schemeClr val="accent1">
                  <a:lumMod val="50000"/>
                </a:schemeClr>
              </a:contourClr>
            </a:sp3d>
          </c:spPr>
          <c:invertIfNegative val="0"/>
          <c:dLbls>
            <c:dLbl>
              <c:idx val="0"/>
              <c:spPr>
                <a:solidFill>
                  <a:srgbClr val="FF0000"/>
                </a:solidFill>
                <a:ln>
                  <a:solidFill>
                    <a:schemeClr val="lt1">
                      <a:alpha val="50000"/>
                    </a:schemeClr>
                  </a:solidFill>
                  <a:round/>
                </a:ln>
                <a:effectLst>
                  <a:outerShdw blurRad="63500" dist="889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FDF-428D-BB2B-1282A1C14E37}"/>
                </c:ext>
              </c:extLst>
            </c:dLbl>
            <c:spPr>
              <a:solidFill>
                <a:schemeClr val="accent1">
                  <a:alpha val="30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ยาACEi!$A$74:$A$81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ยาACEi!$B$74:$B$81</c:f>
              <c:numCache>
                <c:formatCode>0.0</c:formatCode>
                <c:ptCount val="8"/>
                <c:pt idx="0">
                  <c:v>70.05</c:v>
                </c:pt>
                <c:pt idx="1">
                  <c:v>54.84</c:v>
                </c:pt>
                <c:pt idx="2">
                  <c:v>44.16</c:v>
                </c:pt>
                <c:pt idx="3">
                  <c:v>43.39</c:v>
                </c:pt>
                <c:pt idx="4">
                  <c:v>54.75</c:v>
                </c:pt>
                <c:pt idx="5">
                  <c:v>47.68</c:v>
                </c:pt>
                <c:pt idx="6">
                  <c:v>40.47</c:v>
                </c:pt>
                <c:pt idx="7">
                  <c:v>48.69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8-4E5A-BD55-0C69C2BE1AA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768840552"/>
        <c:axId val="768837928"/>
        <c:axId val="0"/>
      </c:bar3DChart>
      <c:catAx>
        <c:axId val="768840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768837928"/>
        <c:crosses val="autoZero"/>
        <c:auto val="1"/>
        <c:lblAlgn val="ctr"/>
        <c:lblOffset val="100"/>
        <c:noMultiLvlLbl val="0"/>
      </c:catAx>
      <c:valAx>
        <c:axId val="768837928"/>
        <c:scaling>
          <c:orientation val="minMax"/>
        </c:scaling>
        <c:delete val="1"/>
        <c:axPos val="l"/>
        <c:numFmt formatCode="0" sourceLinked="0"/>
        <c:majorTickMark val="out"/>
        <c:minorTickMark val="none"/>
        <c:tickLblPos val="nextTo"/>
        <c:crossAx val="768840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00FF"/>
    </a:solidFill>
    <a:ln w="6350" cap="flat" cmpd="sng" algn="ctr">
      <a:solidFill>
        <a:schemeClr val="dk1">
          <a:tint val="75000"/>
        </a:schemeClr>
      </a:solidFill>
      <a:round/>
    </a:ln>
    <a:effectLst/>
  </c:spPr>
  <c:txPr>
    <a:bodyPr/>
    <a:lstStyle/>
    <a:p>
      <a:pPr>
        <a:defRPr sz="1100">
          <a:solidFill>
            <a:schemeClr val="bg1"/>
          </a:solidFill>
        </a:defRPr>
      </a:pPr>
      <a:endParaRPr lang="th-TH"/>
    </a:p>
  </c:txPr>
  <c:externalData r:id="rId4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h-TH" sz="1600"/>
              <a:t>จำแนกรายเขตสุขภาพ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7"/>
              <c:spPr>
                <a:solidFill>
                  <a:srgbClr val="FF0000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31B6-4368-9EF3-EF6A0D9FF28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CVD!$A$46:$A$58</c:f>
              <c:strCache>
                <c:ptCount val="13"/>
                <c:pt idx="0">
                  <c:v>เขตสุขภาพที่ 1</c:v>
                </c:pt>
                <c:pt idx="1">
                  <c:v>เขตสุขภาพที่ 2</c:v>
                </c:pt>
                <c:pt idx="2">
                  <c:v>เขตสุขภาพที่ 3</c:v>
                </c:pt>
                <c:pt idx="3">
                  <c:v>เขตสุขภาพที่ 4</c:v>
                </c:pt>
                <c:pt idx="4">
                  <c:v>เขตสุขภาพที่ 5</c:v>
                </c:pt>
                <c:pt idx="5">
                  <c:v>เขตสุขภาพที่ 6</c:v>
                </c:pt>
                <c:pt idx="6">
                  <c:v>เขตสุขภาพที่ 7</c:v>
                </c:pt>
                <c:pt idx="7">
                  <c:v>เขตสุขภาพที่ 8</c:v>
                </c:pt>
                <c:pt idx="8">
                  <c:v>เขตสุขภาพที่ 9</c:v>
                </c:pt>
                <c:pt idx="9">
                  <c:v>เขตสุขภาพที่ 10</c:v>
                </c:pt>
                <c:pt idx="10">
                  <c:v>เขตสุขภาพที่ 11</c:v>
                </c:pt>
                <c:pt idx="11">
                  <c:v>เขตสุขภาพที่ 12</c:v>
                </c:pt>
                <c:pt idx="12">
                  <c:v>รวม</c:v>
                </c:pt>
              </c:strCache>
            </c:strRef>
          </c:cat>
          <c:val>
            <c:numRef>
              <c:f>CVD!$B$46:$B$58</c:f>
              <c:numCache>
                <c:formatCode>0.0</c:formatCode>
                <c:ptCount val="13"/>
                <c:pt idx="0">
                  <c:v>88.47</c:v>
                </c:pt>
                <c:pt idx="1">
                  <c:v>90.2</c:v>
                </c:pt>
                <c:pt idx="2">
                  <c:v>88.92</c:v>
                </c:pt>
                <c:pt idx="3">
                  <c:v>81.48</c:v>
                </c:pt>
                <c:pt idx="4">
                  <c:v>88.16</c:v>
                </c:pt>
                <c:pt idx="5">
                  <c:v>86.68</c:v>
                </c:pt>
                <c:pt idx="6">
                  <c:v>91.75</c:v>
                </c:pt>
                <c:pt idx="7">
                  <c:v>89.06</c:v>
                </c:pt>
                <c:pt idx="8">
                  <c:v>89.04</c:v>
                </c:pt>
                <c:pt idx="9">
                  <c:v>90.31</c:v>
                </c:pt>
                <c:pt idx="10">
                  <c:v>88.24</c:v>
                </c:pt>
                <c:pt idx="11">
                  <c:v>86.87</c:v>
                </c:pt>
                <c:pt idx="12">
                  <c:v>88.2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81-42B5-ADFA-331C560E794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699407040"/>
        <c:axId val="699407368"/>
        <c:axId val="0"/>
      </c:bar3DChart>
      <c:catAx>
        <c:axId val="69940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699407368"/>
        <c:crosses val="autoZero"/>
        <c:auto val="1"/>
        <c:lblAlgn val="ctr"/>
        <c:lblOffset val="100"/>
        <c:noMultiLvlLbl val="0"/>
      </c:catAx>
      <c:valAx>
        <c:axId val="699407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699407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>
          <a:solidFill>
            <a:schemeClr val="tx1"/>
          </a:solidFill>
        </a:defRPr>
      </a:pPr>
      <a:endParaRPr lang="th-TH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NDM_Pre!$A$92</c:f>
              <c:strCache>
                <c:ptCount val="1"/>
                <c:pt idx="0">
                  <c:v>NDM จาก Pre DM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NDM_Pre!$B$91:$F$91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NDM_Pre!$B$92:$F$92</c:f>
              <c:numCache>
                <c:formatCode>General</c:formatCode>
                <c:ptCount val="5"/>
                <c:pt idx="0">
                  <c:v>3.31</c:v>
                </c:pt>
                <c:pt idx="1">
                  <c:v>2.71</c:v>
                </c:pt>
                <c:pt idx="2">
                  <c:v>1.96</c:v>
                </c:pt>
                <c:pt idx="3">
                  <c:v>1.72</c:v>
                </c:pt>
                <c:pt idx="4">
                  <c:v>1.81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40-4A6D-B47A-B04687BBB06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61447632"/>
        <c:axId val="461446320"/>
        <c:axId val="0"/>
      </c:bar3DChart>
      <c:catAx>
        <c:axId val="461447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461446320"/>
        <c:crosses val="autoZero"/>
        <c:auto val="1"/>
        <c:lblAlgn val="ctr"/>
        <c:lblOffset val="100"/>
        <c:noMultiLvlLbl val="0"/>
      </c:catAx>
      <c:valAx>
        <c:axId val="46144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461447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prst="slope"/>
    </a:sp3d>
  </c:spPr>
  <c:txPr>
    <a:bodyPr/>
    <a:lstStyle/>
    <a:p>
      <a:pPr>
        <a:defRPr sz="1600"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spc="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r>
              <a:rPr lang="th-TH"/>
              <a:t>จำแนกรายจังหวัด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spc="0" baseline="0">
              <a:solidFill>
                <a:schemeClr val="tx1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4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H Baijam" panose="02000506000000020004" pitchFamily="2" charset="-34"/>
                      <a:ea typeface="+mn-ea"/>
                      <a:cs typeface="TH Baijam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008-4436-BD05-F39067C1C430}"/>
                </c:ext>
              </c:extLst>
            </c:dLbl>
            <c:dLbl>
              <c:idx val="6"/>
              <c:spPr>
                <a:noFill/>
                <a:ln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TH Baijam" panose="02000506000000020004" pitchFamily="2" charset="-34"/>
                      <a:ea typeface="+mn-ea"/>
                      <a:cs typeface="TH Baijam" panose="02000506000000020004" pitchFamily="2" charset="-34"/>
                    </a:defRPr>
                  </a:pPr>
                  <a:endParaRPr lang="th-TH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008-4436-BD05-F39067C1C4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CVD!$A$60:$A$67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CVD!$B$60:$B$67</c:f>
              <c:numCache>
                <c:formatCode>0.0</c:formatCode>
                <c:ptCount val="8"/>
                <c:pt idx="0">
                  <c:v>89.55</c:v>
                </c:pt>
                <c:pt idx="1">
                  <c:v>89.44</c:v>
                </c:pt>
                <c:pt idx="2">
                  <c:v>88.21</c:v>
                </c:pt>
                <c:pt idx="3">
                  <c:v>86.26</c:v>
                </c:pt>
                <c:pt idx="4">
                  <c:v>91.36</c:v>
                </c:pt>
                <c:pt idx="5">
                  <c:v>87.96</c:v>
                </c:pt>
                <c:pt idx="6">
                  <c:v>94.01</c:v>
                </c:pt>
                <c:pt idx="7">
                  <c:v>89.1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82-40AA-90F8-E55B5F0579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68734608"/>
        <c:axId val="768730016"/>
        <c:axId val="0"/>
      </c:bar3DChart>
      <c:catAx>
        <c:axId val="768734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768730016"/>
        <c:crosses val="autoZero"/>
        <c:auto val="1"/>
        <c:lblAlgn val="ctr"/>
        <c:lblOffset val="100"/>
        <c:noMultiLvlLbl val="0"/>
      </c:catAx>
      <c:valAx>
        <c:axId val="768730016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extTo"/>
        <c:crossAx val="768734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40000"/>
        <a:lumOff val="60000"/>
      </a:schemeClr>
    </a:solidFill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cap="all" spc="15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dirty="0"/>
              <a:t>จำนวนและร้อยละผู้ป่วยโรคเรื้อรังได้รับคำแนะนำเลิกบุหรี่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cap="all" spc="15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6.2267306430446194E-2"/>
          <c:y val="7.8035662790069696E-2"/>
          <c:w val="0.87890288713910758"/>
          <c:h val="0.704222749608790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แนะนำเลิกบุหรี่!$B$16</c:f>
              <c:strCache>
                <c:ptCount val="1"/>
                <c:pt idx="0">
                  <c:v>เป้าหมาย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spPr>
              <a:noFill/>
              <a:ln>
                <a:solidFill>
                  <a:srgbClr val="0033CC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แนะนำเลิกบุหรี่!$A$17:$A$24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แนะนำเลิกบุหรี่!$B$17:$B$24</c:f>
              <c:numCache>
                <c:formatCode>General</c:formatCode>
                <c:ptCount val="8"/>
                <c:pt idx="0">
                  <c:v>691</c:v>
                </c:pt>
                <c:pt idx="1">
                  <c:v>2052</c:v>
                </c:pt>
                <c:pt idx="2">
                  <c:v>6217</c:v>
                </c:pt>
                <c:pt idx="3">
                  <c:v>2176</c:v>
                </c:pt>
                <c:pt idx="4">
                  <c:v>2034</c:v>
                </c:pt>
                <c:pt idx="5">
                  <c:v>3982</c:v>
                </c:pt>
                <c:pt idx="6">
                  <c:v>3990</c:v>
                </c:pt>
                <c:pt idx="7">
                  <c:v>21142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CE-456A-9391-2C1120DEE9AC}"/>
            </c:ext>
          </c:extLst>
        </c:ser>
        <c:ser>
          <c:idx val="1"/>
          <c:order val="1"/>
          <c:tx>
            <c:strRef>
              <c:f>แนะนำเลิกบุหรี่!$C$16</c:f>
              <c:strCache>
                <c:ptCount val="1"/>
                <c:pt idx="0">
                  <c:v>แนะนำ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C00000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แนะนำเลิกบุหรี่!$A$17:$A$24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แนะนำเลิกบุหรี่!$C$17:$C$24</c:f>
              <c:numCache>
                <c:formatCode>General</c:formatCode>
                <c:ptCount val="8"/>
                <c:pt idx="0">
                  <c:v>39</c:v>
                </c:pt>
                <c:pt idx="1">
                  <c:v>449</c:v>
                </c:pt>
                <c:pt idx="2">
                  <c:v>707</c:v>
                </c:pt>
                <c:pt idx="3">
                  <c:v>85</c:v>
                </c:pt>
                <c:pt idx="4">
                  <c:v>343</c:v>
                </c:pt>
                <c:pt idx="5">
                  <c:v>568</c:v>
                </c:pt>
                <c:pt idx="6">
                  <c:v>841</c:v>
                </c:pt>
                <c:pt idx="7">
                  <c:v>3032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CE-456A-9391-2C1120DEE9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78130008"/>
        <c:axId val="678133288"/>
      </c:barChart>
      <c:lineChart>
        <c:grouping val="standard"/>
        <c:varyColors val="0"/>
        <c:ser>
          <c:idx val="2"/>
          <c:order val="2"/>
          <c:tx>
            <c:strRef>
              <c:f>แนะนำเลิกบุหรี่!$D$16</c:f>
              <c:strCache>
                <c:ptCount val="1"/>
                <c:pt idx="0">
                  <c:v>ร้อยละ</c:v>
                </c:pt>
              </c:strCache>
            </c:strRef>
          </c:tx>
          <c:spPr>
            <a:ln w="3810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1.9682332677165355E-2"/>
                  <c:y val="-0.1507543491176249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CCE-456A-9391-2C1120DEE9A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33CC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แนะนำเลิกบุหรี่!$A$17:$A$24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แนะนำเลิกบุหรี่!$D$17:$D$24</c:f>
              <c:numCache>
                <c:formatCode>0.00</c:formatCode>
                <c:ptCount val="8"/>
                <c:pt idx="0">
                  <c:v>5.6439942112879882</c:v>
                </c:pt>
                <c:pt idx="1">
                  <c:v>21.881091617933723</c:v>
                </c:pt>
                <c:pt idx="2">
                  <c:v>11.372044394402446</c:v>
                </c:pt>
                <c:pt idx="3">
                  <c:v>3.90625</c:v>
                </c:pt>
                <c:pt idx="4">
                  <c:v>16.863323500491642</c:v>
                </c:pt>
                <c:pt idx="5">
                  <c:v>14.264188849824208</c:v>
                </c:pt>
                <c:pt idx="6">
                  <c:v>21.077694235588972</c:v>
                </c:pt>
                <c:pt idx="7">
                  <c:v>14.34112193737584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CCE-456A-9391-2C1120DEE9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8136568"/>
        <c:axId val="678135912"/>
      </c:lineChart>
      <c:catAx>
        <c:axId val="678130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33288"/>
        <c:crosses val="autoZero"/>
        <c:auto val="1"/>
        <c:lblAlgn val="ctr"/>
        <c:lblOffset val="100"/>
        <c:noMultiLvlLbl val="0"/>
      </c:catAx>
      <c:valAx>
        <c:axId val="678133288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30008"/>
        <c:crosses val="autoZero"/>
        <c:crossBetween val="between"/>
      </c:valAx>
      <c:valAx>
        <c:axId val="678135912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36568"/>
        <c:crosses val="max"/>
        <c:crossBetween val="between"/>
      </c:valAx>
      <c:catAx>
        <c:axId val="6781365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813591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523334973753282"/>
          <c:y val="0.16562236653457096"/>
          <c:w val="0.24494996719160106"/>
          <c:h val="0.14417829424977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>
      <a:noFill/>
    </a:ln>
    <a:effectLst/>
    <a:scene3d>
      <a:camera prst="orthographicFront"/>
      <a:lightRig rig="threePt" dir="t"/>
    </a:scene3d>
    <a:sp3d>
      <a:bevelT/>
    </a:sp3d>
  </c:spPr>
  <c:txPr>
    <a:bodyPr/>
    <a:lstStyle/>
    <a:p>
      <a:pPr>
        <a:defRPr sz="2000"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5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จำนวนและร้อยละผู้ป่วยโรคเรื้อรังที่สูบบุหรี่ได้รับคำแนะนำและเลิกสูบบุหรี่ได้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5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plotArea>
      <c:layout>
        <c:manualLayout>
          <c:layoutTarget val="inner"/>
          <c:xMode val="edge"/>
          <c:yMode val="edge"/>
          <c:x val="5.6718749999999998E-2"/>
          <c:y val="0.15982872233164874"/>
          <c:w val="0.88965625000000004"/>
          <c:h val="0.586848682355413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แนะนำเลิกบุหรี่!$B$41</c:f>
              <c:strCache>
                <c:ptCount val="1"/>
                <c:pt idx="0">
                  <c:v>จำนวนผู้สูบบุหรี่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2"/>
              <c:layout>
                <c:manualLayout>
                  <c:x val="2.0833333333333333E-3"/>
                  <c:y val="1.552694858132229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70-41C8-8080-AD121086CC0B}"/>
                </c:ext>
              </c:extLst>
            </c:dLbl>
            <c:dLbl>
              <c:idx val="5"/>
              <c:layout>
                <c:manualLayout>
                  <c:x val="-1.0416666666666667E-3"/>
                  <c:y val="5.09483690591011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70-41C8-8080-AD121086CC0B}"/>
                </c:ext>
              </c:extLst>
            </c:dLbl>
            <c:dLbl>
              <c:idx val="6"/>
              <c:layout>
                <c:manualLayout>
                  <c:x val="0"/>
                  <c:y val="1.518202089127638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870-41C8-8080-AD121086CC0B}"/>
                </c:ext>
              </c:extLst>
            </c:dLbl>
            <c:dLbl>
              <c:idx val="7"/>
              <c:layout>
                <c:manualLayout>
                  <c:x val="0"/>
                  <c:y val="0.1913779002800000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70-41C8-8080-AD121086CC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แนะนำเลิกบุหรี่!$A$42:$A$49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แนะนำเลิกบุหรี่!$B$42:$B$49</c:f>
              <c:numCache>
                <c:formatCode>General</c:formatCode>
                <c:ptCount val="8"/>
                <c:pt idx="0">
                  <c:v>691</c:v>
                </c:pt>
                <c:pt idx="1">
                  <c:v>2052</c:v>
                </c:pt>
                <c:pt idx="2">
                  <c:v>6217</c:v>
                </c:pt>
                <c:pt idx="3">
                  <c:v>2176</c:v>
                </c:pt>
                <c:pt idx="4">
                  <c:v>2034</c:v>
                </c:pt>
                <c:pt idx="5">
                  <c:v>3982</c:v>
                </c:pt>
                <c:pt idx="6">
                  <c:v>3990</c:v>
                </c:pt>
                <c:pt idx="7">
                  <c:v>21142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0-41C8-8080-AD121086CC0B}"/>
            </c:ext>
          </c:extLst>
        </c:ser>
        <c:ser>
          <c:idx val="1"/>
          <c:order val="1"/>
          <c:tx>
            <c:strRef>
              <c:f>แนะนำเลิกบุหรี่!$C$41</c:f>
              <c:strCache>
                <c:ptCount val="1"/>
                <c:pt idx="0">
                  <c:v>เลิกสูบบุหรี่ได้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C00000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แนะนำเลิกบุหรี่!$A$42:$A$49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แนะนำเลิกบุหรี่!$C$42:$C$49</c:f>
              <c:numCache>
                <c:formatCode>General</c:formatCode>
                <c:ptCount val="8"/>
                <c:pt idx="0">
                  <c:v>133</c:v>
                </c:pt>
                <c:pt idx="1">
                  <c:v>116</c:v>
                </c:pt>
                <c:pt idx="2">
                  <c:v>1680</c:v>
                </c:pt>
                <c:pt idx="3">
                  <c:v>347</c:v>
                </c:pt>
                <c:pt idx="4">
                  <c:v>468</c:v>
                </c:pt>
                <c:pt idx="5">
                  <c:v>683</c:v>
                </c:pt>
                <c:pt idx="6">
                  <c:v>1063</c:v>
                </c:pt>
                <c:pt idx="7">
                  <c:v>4823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70-41C8-8080-AD121086CC0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678125416"/>
        <c:axId val="678126728"/>
      </c:barChart>
      <c:lineChart>
        <c:grouping val="standard"/>
        <c:varyColors val="0"/>
        <c:ser>
          <c:idx val="2"/>
          <c:order val="2"/>
          <c:tx>
            <c:strRef>
              <c:f>แนะนำเลิกบุหรี่!$D$41</c:f>
              <c:strCache>
                <c:ptCount val="1"/>
                <c:pt idx="0">
                  <c:v>ร้อยละ</c:v>
                </c:pt>
              </c:strCache>
            </c:strRef>
          </c:tx>
          <c:spPr>
            <a:ln w="57150" cap="rnd">
              <a:solidFill>
                <a:srgbClr val="CC00CC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layout>
                <c:manualLayout>
                  <c:x val="-3.7359416010498685E-2"/>
                  <c:y val="-8.08225927116727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70-41C8-8080-AD121086CC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rgbClr val="0033CC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แนะนำเลิกบุหรี่!$A$42:$A$49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แนะนำเลิกบุหรี่!$D$42:$D$49</c:f>
              <c:numCache>
                <c:formatCode>0.00</c:formatCode>
                <c:ptCount val="8"/>
                <c:pt idx="0">
                  <c:v>19.247467438494933</c:v>
                </c:pt>
                <c:pt idx="1">
                  <c:v>5.6530214424951266</c:v>
                </c:pt>
                <c:pt idx="2">
                  <c:v>27.022679749075117</c:v>
                </c:pt>
                <c:pt idx="3">
                  <c:v>15.946691176470589</c:v>
                </c:pt>
                <c:pt idx="4">
                  <c:v>23.008849557522122</c:v>
                </c:pt>
                <c:pt idx="5">
                  <c:v>17.152184831742844</c:v>
                </c:pt>
                <c:pt idx="6">
                  <c:v>26.641604010025063</c:v>
                </c:pt>
                <c:pt idx="7">
                  <c:v>22.812411313972188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870-41C8-8080-AD121086CC0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8124104"/>
        <c:axId val="678127384"/>
      </c:lineChart>
      <c:catAx>
        <c:axId val="67812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26728"/>
        <c:crosses val="autoZero"/>
        <c:auto val="1"/>
        <c:lblAlgn val="ctr"/>
        <c:lblOffset val="100"/>
        <c:noMultiLvlLbl val="0"/>
      </c:catAx>
      <c:valAx>
        <c:axId val="678126728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25416"/>
        <c:crosses val="autoZero"/>
        <c:crossBetween val="between"/>
      </c:valAx>
      <c:valAx>
        <c:axId val="678127384"/>
        <c:scaling>
          <c:orientation val="minMax"/>
        </c:scaling>
        <c:delete val="0"/>
        <c:axPos val="r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78124104"/>
        <c:crosses val="max"/>
        <c:crossBetween val="between"/>
      </c:valAx>
      <c:catAx>
        <c:axId val="6781241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81273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อัตราตายโรคเบาหวานปี </a:t>
            </a:r>
            <a:r>
              <a:rPr lang="en-US"/>
              <a:t>2557 – 2562 </a:t>
            </a:r>
            <a:r>
              <a:rPr lang="th-TH"/>
              <a:t>จำแนกรายจังหวัด เขตสุขภาพที่ </a:t>
            </a:r>
            <a:r>
              <a:rPr lang="en-US"/>
              <a:t>8</a:t>
            </a:r>
            <a:r>
              <a:rPr lang="th-TH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อัตราตายโรคเบาหวาน!$B$1</c:f>
              <c:strCache>
                <c:ptCount val="1"/>
                <c:pt idx="0">
                  <c:v>2557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1"/>
              </a:solidFill>
              <a:ln>
                <a:noFill/>
              </a:ln>
              <a:effectLst/>
            </c:spPr>
          </c:marker>
          <c:cat>
            <c:strRef>
              <c:f>อัตราตายโรคเบาหวาน!$A$2:$A$9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อัตราตายโรคเบาหวาน!$B$2:$B$9</c:f>
              <c:numCache>
                <c:formatCode>0.00</c:formatCode>
                <c:ptCount val="8"/>
                <c:pt idx="0">
                  <c:v>28.509754408829878</c:v>
                </c:pt>
                <c:pt idx="1">
                  <c:v>30.511750961120157</c:v>
                </c:pt>
                <c:pt idx="2">
                  <c:v>30.565389514093262</c:v>
                </c:pt>
                <c:pt idx="3">
                  <c:v>22.893809040370471</c:v>
                </c:pt>
                <c:pt idx="4">
                  <c:v>32.551704895543907</c:v>
                </c:pt>
                <c:pt idx="5">
                  <c:v>37.04466301675545</c:v>
                </c:pt>
                <c:pt idx="6">
                  <c:v>26.260356691475916</c:v>
                </c:pt>
                <c:pt idx="7">
                  <c:v>30.48868776797125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7F-4628-8323-51D3C4EC7B0A}"/>
            </c:ext>
          </c:extLst>
        </c:ser>
        <c:ser>
          <c:idx val="1"/>
          <c:order val="1"/>
          <c:tx>
            <c:strRef>
              <c:f>อัตราตายโรคเบาหวาน!$C$1</c:f>
              <c:strCache>
                <c:ptCount val="1"/>
                <c:pt idx="0">
                  <c:v>2558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2"/>
              </a:solidFill>
              <a:ln>
                <a:noFill/>
              </a:ln>
              <a:effectLst/>
            </c:spPr>
          </c:marker>
          <c:cat>
            <c:strRef>
              <c:f>อัตราตายโรคเบาหวาน!$A$2:$A$9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อัตราตายโรคเบาหวาน!$C$2:$C$9</c:f>
              <c:numCache>
                <c:formatCode>0.00</c:formatCode>
                <c:ptCount val="8"/>
                <c:pt idx="0">
                  <c:v>29.551531674952216</c:v>
                </c:pt>
                <c:pt idx="1">
                  <c:v>29.246136663859822</c:v>
                </c:pt>
                <c:pt idx="2">
                  <c:v>31.919100974995008</c:v>
                </c:pt>
                <c:pt idx="3">
                  <c:v>24.97384814015512</c:v>
                </c:pt>
                <c:pt idx="4">
                  <c:v>30</c:v>
                </c:pt>
                <c:pt idx="5">
                  <c:v>36.382030608246183</c:v>
                </c:pt>
                <c:pt idx="6">
                  <c:v>25.756960678639921</c:v>
                </c:pt>
                <c:pt idx="7">
                  <c:v>30.479342081630211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7F-4628-8323-51D3C4EC7B0A}"/>
            </c:ext>
          </c:extLst>
        </c:ser>
        <c:ser>
          <c:idx val="2"/>
          <c:order val="2"/>
          <c:tx>
            <c:strRef>
              <c:f>อัตราตายโรคเบาหวาน!$D$1</c:f>
              <c:strCache>
                <c:ptCount val="1"/>
                <c:pt idx="0">
                  <c:v>2559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3"/>
              </a:solidFill>
              <a:ln>
                <a:noFill/>
              </a:ln>
              <a:effectLst/>
            </c:spPr>
          </c:marker>
          <c:cat>
            <c:strRef>
              <c:f>อัตราตายโรคเบาหวาน!$A$2:$A$9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อัตราตายโรคเบาหวาน!$D$2:$D$9</c:f>
              <c:numCache>
                <c:formatCode>#,##0.00_ ;\-#,##0.00\ </c:formatCode>
                <c:ptCount val="8"/>
                <c:pt idx="0">
                  <c:v>25.407469321074426</c:v>
                </c:pt>
                <c:pt idx="1">
                  <c:v>35.07025807007782</c:v>
                </c:pt>
                <c:pt idx="2">
                  <c:v>31.643021065120575</c:v>
                </c:pt>
                <c:pt idx="3">
                  <c:v>28.468192269790869</c:v>
                </c:pt>
                <c:pt idx="4">
                  <c:v>28.078488992655359</c:v>
                </c:pt>
                <c:pt idx="5">
                  <c:v>30.672621757637351</c:v>
                </c:pt>
                <c:pt idx="6">
                  <c:v>41.472569456080969</c:v>
                </c:pt>
                <c:pt idx="7">
                  <c:v>31.854467231774443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7F-4628-8323-51D3C4EC7B0A}"/>
            </c:ext>
          </c:extLst>
        </c:ser>
        <c:ser>
          <c:idx val="3"/>
          <c:order val="3"/>
          <c:tx>
            <c:strRef>
              <c:f>อัตราตายโรคเบาหวาน!$E$1</c:f>
              <c:strCache>
                <c:ptCount val="1"/>
                <c:pt idx="0">
                  <c:v>2560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4"/>
              </a:solidFill>
              <a:ln>
                <a:noFill/>
              </a:ln>
              <a:effectLst/>
            </c:spPr>
          </c:marker>
          <c:cat>
            <c:strRef>
              <c:f>อัตราตายโรคเบาหวาน!$A$2:$A$9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อัตราตายโรคเบาหวาน!$E$2:$E$9</c:f>
              <c:numCache>
                <c:formatCode>0.00_ ;\-0.00\ </c:formatCode>
                <c:ptCount val="8"/>
                <c:pt idx="0">
                  <c:v>28.690594464375057</c:v>
                </c:pt>
                <c:pt idx="1">
                  <c:v>32.500523728319116</c:v>
                </c:pt>
                <c:pt idx="2">
                  <c:v>34.535889073771578</c:v>
                </c:pt>
                <c:pt idx="3">
                  <c:v>24.498564635379697</c:v>
                </c:pt>
                <c:pt idx="4">
                  <c:v>23.415759386623215</c:v>
                </c:pt>
                <c:pt idx="5">
                  <c:v>29.908504391667126</c:v>
                </c:pt>
                <c:pt idx="6">
                  <c:v>36.461018142499718</c:v>
                </c:pt>
                <c:pt idx="7">
                  <c:v>30.992837070184837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17F-4628-8323-51D3C4EC7B0A}"/>
            </c:ext>
          </c:extLst>
        </c:ser>
        <c:ser>
          <c:idx val="4"/>
          <c:order val="4"/>
          <c:tx>
            <c:strRef>
              <c:f>อัตราตายโรคเบาหวาน!$F$1</c:f>
              <c:strCache>
                <c:ptCount val="1"/>
                <c:pt idx="0">
                  <c:v>2561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5"/>
              </a:solidFill>
              <a:ln>
                <a:noFill/>
              </a:ln>
              <a:effectLst/>
            </c:spPr>
          </c:marker>
          <c:cat>
            <c:strRef>
              <c:f>อัตราตายโรคเบาหวาน!$A$2:$A$9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อัตราตายโรคเบาหวาน!$F$2:$F$9</c:f>
              <c:numCache>
                <c:formatCode>0.00</c:formatCode>
                <c:ptCount val="8"/>
                <c:pt idx="0">
                  <c:v>29.77</c:v>
                </c:pt>
                <c:pt idx="1">
                  <c:v>25.41</c:v>
                </c:pt>
                <c:pt idx="2">
                  <c:v>27.62</c:v>
                </c:pt>
                <c:pt idx="3">
                  <c:v>22.7</c:v>
                </c:pt>
                <c:pt idx="4">
                  <c:v>25.13</c:v>
                </c:pt>
                <c:pt idx="5">
                  <c:v>27.19</c:v>
                </c:pt>
                <c:pt idx="6">
                  <c:v>14.36</c:v>
                </c:pt>
                <c:pt idx="7">
                  <c:v>24.97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D17F-4628-8323-51D3C4EC7B0A}"/>
            </c:ext>
          </c:extLst>
        </c:ser>
        <c:ser>
          <c:idx val="5"/>
          <c:order val="5"/>
          <c:tx>
            <c:strRef>
              <c:f>อัตราตายโรคเบาหวาน!$G$1</c:f>
              <c:strCache>
                <c:ptCount val="1"/>
                <c:pt idx="0">
                  <c:v>2562</c:v>
                </c:pt>
              </c:strCache>
            </c:strRef>
          </c:tx>
          <c:spPr>
            <a:ln w="317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accent6"/>
              </a:solidFill>
              <a:ln>
                <a:noFill/>
              </a:ln>
              <a:effectLst/>
            </c:spPr>
          </c:marker>
          <c:cat>
            <c:strRef>
              <c:f>อัตราตายโรคเบาหวาน!$A$2:$A$9</c:f>
              <c:strCache>
                <c:ptCount val="8"/>
                <c:pt idx="0">
                  <c:v>บึงกาฬ</c:v>
                </c:pt>
                <c:pt idx="1">
                  <c:v>หนองบัวลำภู</c:v>
                </c:pt>
                <c:pt idx="2">
                  <c:v>อุดรธานี</c:v>
                </c:pt>
                <c:pt idx="3">
                  <c:v>เลย</c:v>
                </c:pt>
                <c:pt idx="4">
                  <c:v>หนองคาย</c:v>
                </c:pt>
                <c:pt idx="5">
                  <c:v>สกลนคร</c:v>
                </c:pt>
                <c:pt idx="6">
                  <c:v>นครพนม</c:v>
                </c:pt>
                <c:pt idx="7">
                  <c:v>รวม</c:v>
                </c:pt>
              </c:strCache>
            </c:strRef>
          </c:cat>
          <c:val>
            <c:numRef>
              <c:f>อัตราตายโรคเบาหวาน!$G$2:$G$9</c:f>
              <c:numCache>
                <c:formatCode>0.00</c:formatCode>
                <c:ptCount val="8"/>
                <c:pt idx="0">
                  <c:v>8.5</c:v>
                </c:pt>
                <c:pt idx="1">
                  <c:v>5.28</c:v>
                </c:pt>
                <c:pt idx="2">
                  <c:v>8.74</c:v>
                </c:pt>
                <c:pt idx="3">
                  <c:v>9.7100000000000009</c:v>
                </c:pt>
                <c:pt idx="4">
                  <c:v>11.02</c:v>
                </c:pt>
                <c:pt idx="5">
                  <c:v>14.68</c:v>
                </c:pt>
                <c:pt idx="6">
                  <c:v>11.43</c:v>
                </c:pt>
                <c:pt idx="7">
                  <c:v>10.31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17F-4628-8323-51D3C4EC7B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10252936"/>
        <c:axId val="610253592"/>
      </c:lineChart>
      <c:catAx>
        <c:axId val="610252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10253592"/>
        <c:crosses val="autoZero"/>
        <c:auto val="1"/>
        <c:lblAlgn val="ctr"/>
        <c:lblOffset val="100"/>
        <c:noMultiLvlLbl val="0"/>
      </c:catAx>
      <c:valAx>
        <c:axId val="610253592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dk1">
                      <a:lumMod val="75000"/>
                      <a:lumOff val="25000"/>
                    </a:schemeClr>
                  </a:solidFill>
                  <a:latin typeface="AngsanaUPC" panose="02020603050405020304" pitchFamily="18" charset="-34"/>
                  <a:ea typeface="+mn-ea"/>
                  <a:cs typeface="AngsanaUPC" panose="02020603050405020304" pitchFamily="18" charset="-34"/>
                </a:defRPr>
              </a:pPr>
              <a:endParaRPr lang="th-TH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102529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  <a:scene3d>
      <a:camera prst="orthographicFront"/>
      <a:lightRig rig="threePt" dir="t"/>
    </a:scene3d>
    <a:sp3d>
      <a:bevelT prst="convex"/>
    </a:sp3d>
  </c:spPr>
  <c:txPr>
    <a:bodyPr/>
    <a:lstStyle/>
    <a:p>
      <a:pPr>
        <a:defRPr sz="2400" b="1"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th-TH"/>
              <a:t>อัตราป่วยรายใหม่ </a:t>
            </a:r>
            <a:r>
              <a:rPr lang="en-US"/>
              <a:t>DM </a:t>
            </a:r>
            <a:r>
              <a:rPr lang="th-TH"/>
              <a:t>และ </a:t>
            </a:r>
            <a:r>
              <a:rPr lang="en-US"/>
              <a:t>HT </a:t>
            </a:r>
            <a:r>
              <a:rPr lang="th-TH"/>
              <a:t>เขตสุขภาพที่ </a:t>
            </a:r>
            <a:r>
              <a:rPr lang="en-US"/>
              <a:t>8</a:t>
            </a:r>
            <a:endParaRPr lang="th-TH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ICD_NHT!$A$50</c:f>
              <c:strCache>
                <c:ptCount val="1"/>
                <c:pt idx="0">
                  <c:v>อัตราป่วยรายใหม่ DM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ICD_NHT!$B$49:$F$49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ICD_NHT!$B$50:$F$50</c:f>
              <c:numCache>
                <c:formatCode>General</c:formatCode>
                <c:ptCount val="5"/>
                <c:pt idx="0">
                  <c:v>523.9</c:v>
                </c:pt>
                <c:pt idx="1">
                  <c:v>497.2</c:v>
                </c:pt>
                <c:pt idx="2">
                  <c:v>530.4</c:v>
                </c:pt>
                <c:pt idx="3">
                  <c:v>511.3</c:v>
                </c:pt>
                <c:pt idx="4">
                  <c:v>457.1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71-4C5F-B7C5-B85DAF4F58AC}"/>
            </c:ext>
          </c:extLst>
        </c:ser>
        <c:ser>
          <c:idx val="1"/>
          <c:order val="1"/>
          <c:tx>
            <c:strRef>
              <c:f>ICD_NHT!$A$51</c:f>
              <c:strCache>
                <c:ptCount val="1"/>
                <c:pt idx="0">
                  <c:v>อัตราป่วยรายใหม่ HT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ICD_NHT!$B$49:$F$49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ICD_NHT!$B$51:$F$51</c:f>
              <c:numCache>
                <c:formatCode>General</c:formatCode>
                <c:ptCount val="5"/>
                <c:pt idx="0">
                  <c:v>895.7</c:v>
                </c:pt>
                <c:pt idx="1">
                  <c:v>884.8</c:v>
                </c:pt>
                <c:pt idx="2">
                  <c:v>1021.2</c:v>
                </c:pt>
                <c:pt idx="3">
                  <c:v>1004.9</c:v>
                </c:pt>
                <c:pt idx="4">
                  <c:v>858.3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71-4C5F-B7C5-B85DAF4F58A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63621952"/>
        <c:axId val="663622280"/>
        <c:axId val="0"/>
      </c:bar3DChart>
      <c:catAx>
        <c:axId val="66362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63622280"/>
        <c:crosses val="autoZero"/>
        <c:auto val="1"/>
        <c:lblAlgn val="ctr"/>
        <c:lblOffset val="100"/>
        <c:noMultiLvlLbl val="0"/>
      </c:catAx>
      <c:valAx>
        <c:axId val="663622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663621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40000"/>
        <a:lumOff val="60000"/>
      </a:schemeClr>
    </a:solidFill>
    <a:ln>
      <a:noFill/>
    </a:ln>
    <a:effectLst/>
    <a:scene3d>
      <a:camera prst="orthographicFront"/>
      <a:lightRig rig="threePt" dir="t"/>
    </a:scene3d>
    <a:sp3d>
      <a:bevelT prst="slope"/>
    </a:sp3d>
  </c:spPr>
  <c:txPr>
    <a:bodyPr/>
    <a:lstStyle/>
    <a:p>
      <a:pPr>
        <a:defRPr sz="1100" b="1">
          <a:solidFill>
            <a:schemeClr val="tx1"/>
          </a:solidFill>
        </a:defRPr>
      </a:pPr>
      <a:endParaRPr lang="th-TH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100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/>
              <a:t>ร้อยละการคัดกรองไต และ </a:t>
            </a:r>
            <a:r>
              <a:rPr lang="en-US"/>
              <a:t>CKD </a:t>
            </a:r>
            <a:r>
              <a:rPr lang="th-TH"/>
              <a:t>รายใหม่ เขตสุขภาพที่ </a:t>
            </a:r>
            <a:r>
              <a:rPr lang="en-US"/>
              <a:t>8</a:t>
            </a:r>
            <a:endParaRPr lang="th-TH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100" baseline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กรองไต!$A$111</c:f>
              <c:strCache>
                <c:ptCount val="1"/>
                <c:pt idx="0">
                  <c:v>คัดกรองไต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กรองไต!$B$110:$F$110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กรองไต!$B$111:$F$111</c:f>
              <c:numCache>
                <c:formatCode>0.0</c:formatCode>
                <c:ptCount val="5"/>
                <c:pt idx="0">
                  <c:v>52.5</c:v>
                </c:pt>
                <c:pt idx="1">
                  <c:v>44.1</c:v>
                </c:pt>
                <c:pt idx="2">
                  <c:v>46.8</c:v>
                </c:pt>
                <c:pt idx="3">
                  <c:v>63</c:v>
                </c:pt>
                <c:pt idx="4">
                  <c:v>62.1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39-4A47-B562-56128B3D2C45}"/>
            </c:ext>
          </c:extLst>
        </c:ser>
        <c:ser>
          <c:idx val="1"/>
          <c:order val="1"/>
          <c:tx>
            <c:strRef>
              <c:f>กรองไต!$A$112</c:f>
              <c:strCache>
                <c:ptCount val="1"/>
                <c:pt idx="0">
                  <c:v>CKD รายใหม่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กรองไต!$B$110:$F$110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กรองไต!$B$112:$F$112</c:f>
              <c:numCache>
                <c:formatCode>General</c:formatCode>
                <c:ptCount val="5"/>
                <c:pt idx="0">
                  <c:v>31.8</c:v>
                </c:pt>
                <c:pt idx="1">
                  <c:v>28.5</c:v>
                </c:pt>
                <c:pt idx="2">
                  <c:v>27.4</c:v>
                </c:pt>
                <c:pt idx="3">
                  <c:v>24.7</c:v>
                </c:pt>
                <c:pt idx="4">
                  <c:v>22.2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39-4A47-B562-56128B3D2C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663637368"/>
        <c:axId val="663634088"/>
        <c:axId val="0"/>
      </c:bar3DChart>
      <c:catAx>
        <c:axId val="663637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63634088"/>
        <c:crosses val="autoZero"/>
        <c:auto val="1"/>
        <c:lblAlgn val="ctr"/>
        <c:lblOffset val="100"/>
        <c:noMultiLvlLbl val="0"/>
      </c:catAx>
      <c:valAx>
        <c:axId val="663634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50000"/>
                  <a:lumOff val="50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663637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0070C0"/>
    </a:solidFill>
    <a:ln>
      <a:noFill/>
    </a:ln>
    <a:effectLst/>
    <a:scene3d>
      <a:camera prst="orthographicFront"/>
      <a:lightRig rig="threePt" dir="t"/>
    </a:scene3d>
    <a:sp3d>
      <a:bevelT prst="slope"/>
    </a:sp3d>
  </c:spPr>
  <c:txPr>
    <a:bodyPr/>
    <a:lstStyle/>
    <a:p>
      <a:pPr>
        <a:defRPr sz="1200" b="1">
          <a:solidFill>
            <a:schemeClr val="bg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r>
              <a:rPr lang="th-TH" dirty="0"/>
              <a:t>ร้อยละผู้ป่วย</a:t>
            </a:r>
            <a:r>
              <a:rPr lang="th-TH" baseline="0" dirty="0"/>
              <a:t> </a:t>
            </a:r>
            <a:r>
              <a:rPr lang="en-US" baseline="0" dirty="0"/>
              <a:t>DM </a:t>
            </a:r>
            <a:r>
              <a:rPr lang="th-TH" dirty="0"/>
              <a:t>ควบคุมระดับน้ำตาลได้ดี และผู้ป่วย </a:t>
            </a:r>
            <a:r>
              <a:rPr lang="en-US" dirty="0"/>
              <a:t>HT</a:t>
            </a:r>
            <a:r>
              <a:rPr lang="th-TH" dirty="0"/>
              <a:t>ควบคุมความดันโลหิตได้ดี</a:t>
            </a:r>
          </a:p>
        </c:rich>
      </c:tx>
      <c:layout>
        <c:manualLayout>
          <c:xMode val="edge"/>
          <c:yMode val="edge"/>
          <c:x val="0.13340266841644793"/>
          <c:y val="3.24501526051467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240966754155731"/>
          <c:y val="0.37440705011504471"/>
          <c:w val="0.86703477690288711"/>
          <c:h val="0.2852002178674288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คุมน้ำตาล!$A$123</c:f>
              <c:strCache>
                <c:ptCount val="1"/>
                <c:pt idx="0">
                  <c:v>ควบคุมน้ำตาล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คุมน้ำตาล!$B$122:$F$122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คุมน้ำตาล!$B$123:$F$123</c:f>
              <c:numCache>
                <c:formatCode>0.0</c:formatCode>
                <c:ptCount val="5"/>
                <c:pt idx="0">
                  <c:v>12.2</c:v>
                </c:pt>
                <c:pt idx="1">
                  <c:v>12.8</c:v>
                </c:pt>
                <c:pt idx="2">
                  <c:v>17.7</c:v>
                </c:pt>
                <c:pt idx="3">
                  <c:v>19.2</c:v>
                </c:pt>
                <c:pt idx="4">
                  <c:v>20.7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36-408B-AAFB-A58A57F92023}"/>
            </c:ext>
          </c:extLst>
        </c:ser>
        <c:ser>
          <c:idx val="1"/>
          <c:order val="1"/>
          <c:tx>
            <c:strRef>
              <c:f>คุมน้ำตาล!$A$124</c:f>
              <c:strCache>
                <c:ptCount val="1"/>
                <c:pt idx="0">
                  <c:v>ควบคุมความดัน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48.8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FF3-495F-8CEC-7540624B499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ngsanaUPC" panose="02020603050405020304" pitchFamily="18" charset="-34"/>
                    <a:ea typeface="+mn-ea"/>
                    <a:cs typeface="AngsanaUPC" panose="02020603050405020304" pitchFamily="18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คุมน้ำตาล!$B$122:$F$122</c:f>
              <c:numCache>
                <c:formatCode>General</c:formatCode>
                <c:ptCount val="5"/>
                <c:pt idx="0">
                  <c:v>2558</c:v>
                </c:pt>
                <c:pt idx="1">
                  <c:v>2559</c:v>
                </c:pt>
                <c:pt idx="2">
                  <c:v>2560</c:v>
                </c:pt>
                <c:pt idx="3">
                  <c:v>2561</c:v>
                </c:pt>
                <c:pt idx="4">
                  <c:v>2562</c:v>
                </c:pt>
              </c:numCache>
            </c:numRef>
          </c:cat>
          <c:val>
            <c:numRef>
              <c:f>คุมน้ำตาล!$B$124:$F$124</c:f>
              <c:numCache>
                <c:formatCode>General</c:formatCode>
                <c:ptCount val="5"/>
                <c:pt idx="0">
                  <c:v>36.1</c:v>
                </c:pt>
                <c:pt idx="1">
                  <c:v>36.1</c:v>
                </c:pt>
                <c:pt idx="2">
                  <c:v>45.4</c:v>
                </c:pt>
                <c:pt idx="3">
                  <c:v>49.1</c:v>
                </c:pt>
                <c:pt idx="4">
                  <c:v>49.3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36-408B-AAFB-A58A57F9202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541528048"/>
        <c:axId val="541527392"/>
        <c:axId val="0"/>
      </c:bar3DChart>
      <c:catAx>
        <c:axId val="54152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541527392"/>
        <c:crosses val="autoZero"/>
        <c:auto val="1"/>
        <c:lblAlgn val="ctr"/>
        <c:lblOffset val="100"/>
        <c:noMultiLvlLbl val="0"/>
      </c:catAx>
      <c:valAx>
        <c:axId val="541527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AngsanaUPC" panose="02020603050405020304" pitchFamily="18" charset="-34"/>
                <a:ea typeface="+mn-ea"/>
                <a:cs typeface="AngsanaUPC" panose="02020603050405020304" pitchFamily="18" charset="-34"/>
              </a:defRPr>
            </a:pPr>
            <a:endParaRPr lang="th-TH"/>
          </a:p>
        </c:txPr>
        <c:crossAx val="54152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AngsanaUPC" panose="02020603050405020304" pitchFamily="18" charset="-34"/>
              <a:ea typeface="+mn-ea"/>
              <a:cs typeface="AngsanaUPC" panose="02020603050405020304" pitchFamily="18" charset="-34"/>
            </a:defRPr>
          </a:pPr>
          <a:endParaRPr lang="th-T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FFFF66"/>
    </a:solidFill>
    <a:ln>
      <a:noFill/>
    </a:ln>
    <a:effectLst/>
    <a:scene3d>
      <a:camera prst="orthographicFront"/>
      <a:lightRig rig="threePt" dir="t"/>
    </a:scene3d>
    <a:sp3d>
      <a:bevelT prst="convex"/>
    </a:sp3d>
  </c:spPr>
  <c:txPr>
    <a:bodyPr/>
    <a:lstStyle/>
    <a:p>
      <a:pPr>
        <a:defRPr sz="1400" b="1">
          <a:solidFill>
            <a:schemeClr val="tx1"/>
          </a:solidFill>
          <a:latin typeface="AngsanaUPC" panose="02020603050405020304" pitchFamily="18" charset="-34"/>
          <a:cs typeface="AngsanaUPC" panose="02020603050405020304" pitchFamily="18" charset="-34"/>
        </a:defRPr>
      </a:pPr>
      <a:endParaRPr lang="th-TH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rgbClr val="FF0000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0"/>
      <c:rotY val="0"/>
      <c:depthPercent val="60"/>
      <c:rAngAx val="1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168619910883232"/>
          <c:y val="0.18188397487353947"/>
          <c:w val="0.85567814197643899"/>
          <c:h val="0.5691856835238204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Sheet3!$A$13</c:f>
              <c:strCache>
                <c:ptCount val="1"/>
                <c:pt idx="0">
                  <c:v>น้ำหนัก</c:v>
                </c:pt>
              </c:strCache>
            </c:strRef>
          </c:tx>
          <c:spPr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>
              <a:bevelT/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Sheet3!$B$12:$D$12</c:f>
              <c:strCache>
                <c:ptCount val="3"/>
                <c:pt idx="0">
                  <c:v>ลดลง</c:v>
                </c:pt>
                <c:pt idx="1">
                  <c:v>คงที่</c:v>
                </c:pt>
                <c:pt idx="2">
                  <c:v>เพิ่ม</c:v>
                </c:pt>
              </c:strCache>
            </c:strRef>
          </c:cat>
          <c:val>
            <c:numRef>
              <c:f>Sheet3!$B$13:$D$13</c:f>
              <c:numCache>
                <c:formatCode>General</c:formatCode>
                <c:ptCount val="3"/>
                <c:pt idx="0">
                  <c:v>54.16</c:v>
                </c:pt>
                <c:pt idx="1">
                  <c:v>31.85</c:v>
                </c:pt>
                <c:pt idx="2">
                  <c:v>13.99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42-4F67-A8F4-3D0FDD661FD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448416536"/>
        <c:axId val="448419160"/>
        <c:axId val="0"/>
      </c:bar3DChart>
      <c:catAx>
        <c:axId val="448416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48419160"/>
        <c:crosses val="autoZero"/>
        <c:auto val="1"/>
        <c:lblAlgn val="ctr"/>
        <c:lblOffset val="100"/>
        <c:noMultiLvlLbl val="0"/>
      </c:catAx>
      <c:valAx>
        <c:axId val="448419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48416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sz="1200"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rgbClr val="FF0000"/>
              </a:solidFill>
              <a:latin typeface="TH Baijam" panose="02000506000000020004" pitchFamily="2" charset="-34"/>
              <a:ea typeface="+mn-ea"/>
              <a:cs typeface="TH Baijam" panose="02000506000000020004" pitchFamily="2" charset="-34"/>
            </a:defRPr>
          </a:pPr>
          <a:endParaRPr lang="th-TH"/>
        </a:p>
      </c:txPr>
    </c:title>
    <c:autoTitleDeleted val="0"/>
    <c:view3D>
      <c:rotX val="10"/>
      <c:rotY val="0"/>
      <c:depthPercent val="100"/>
      <c:rAngAx val="0"/>
    </c:view3D>
    <c:floor>
      <c:thickness val="0"/>
      <c:spPr>
        <a:solidFill>
          <a:schemeClr val="lt1"/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255142525788927"/>
          <c:y val="0.12185015549087264"/>
          <c:w val="0.82481291582738203"/>
          <c:h val="0.6702430167028259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Sheet3!$A$15</c:f>
              <c:strCache>
                <c:ptCount val="1"/>
                <c:pt idx="0">
                  <c:v>BMI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110000"/>
                    <a:satMod val="105000"/>
                    <a:tint val="67000"/>
                  </a:schemeClr>
                </a:gs>
                <a:gs pos="50000">
                  <a:schemeClr val="accent6">
                    <a:lumMod val="105000"/>
                    <a:satMod val="103000"/>
                    <a:tint val="73000"/>
                  </a:schemeClr>
                </a:gs>
                <a:gs pos="100000">
                  <a:schemeClr val="accent6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6350" cap="flat" cmpd="sng" algn="ctr">
              <a:solidFill>
                <a:schemeClr val="accent6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 contourW="6350">
              <a:bevelT prst="relaxedInset"/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H Baijam" panose="02000506000000020004" pitchFamily="2" charset="-34"/>
                    <a:ea typeface="+mn-ea"/>
                    <a:cs typeface="TH Baijam" panose="02000506000000020004" pitchFamily="2" charset="-34"/>
                  </a:defRPr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Sheet3!$B$14:$D$14</c:f>
              <c:strCache>
                <c:ptCount val="3"/>
                <c:pt idx="0">
                  <c:v>ลดลง</c:v>
                </c:pt>
                <c:pt idx="1">
                  <c:v>คงที่</c:v>
                </c:pt>
                <c:pt idx="2">
                  <c:v>เพิ่ม</c:v>
                </c:pt>
              </c:strCache>
            </c:strRef>
          </c:cat>
          <c:val>
            <c:numRef>
              <c:f>Sheet3!$B$15:$D$15</c:f>
              <c:numCache>
                <c:formatCode>0.00</c:formatCode>
                <c:ptCount val="3"/>
                <c:pt idx="0">
                  <c:v>52.98</c:v>
                </c:pt>
                <c:pt idx="1">
                  <c:v>34.520000000000003</c:v>
                </c:pt>
                <c:pt idx="2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F3-4C81-A2AC-8D16C516C88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0"/>
        <c:gapDepth val="0"/>
        <c:shape val="box"/>
        <c:axId val="412599776"/>
        <c:axId val="412600104"/>
        <c:axId val="0"/>
      </c:bar3DChart>
      <c:catAx>
        <c:axId val="41259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12600104"/>
        <c:crosses val="autoZero"/>
        <c:auto val="1"/>
        <c:lblAlgn val="ctr"/>
        <c:lblOffset val="100"/>
        <c:noMultiLvlLbl val="0"/>
      </c:catAx>
      <c:valAx>
        <c:axId val="41260010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H Baijam" panose="02000506000000020004" pitchFamily="2" charset="-34"/>
                <a:ea typeface="+mn-ea"/>
                <a:cs typeface="TH Baijam" panose="02000506000000020004" pitchFamily="2" charset="-34"/>
              </a:defRPr>
            </a:pPr>
            <a:endParaRPr lang="th-TH"/>
          </a:p>
        </c:txPr>
        <c:crossAx val="41259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>
          <a:latin typeface="TH Baijam" panose="02000506000000020004" pitchFamily="2" charset="-34"/>
          <a:cs typeface="TH Baijam" panose="02000506000000020004" pitchFamily="2" charset="-34"/>
        </a:defRPr>
      </a:pPr>
      <a:endParaRPr lang="th-T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8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900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00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9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18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32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15875" cap="flat" cmpd="sng" algn="ctr">
        <a:solidFill>
          <a:schemeClr val="tx1">
            <a:lumMod val="65000"/>
            <a:lumOff val="3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3.xml><?xml version="1.0" encoding="utf-8"?>
<cs:chartStyle xmlns:cs="http://schemas.microsoft.com/office/drawing/2012/chartStyle" xmlns:a="http://schemas.openxmlformats.org/drawingml/2006/main" id="22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>
      <cs:styleClr val="auto"/>
    </cs:fillRef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17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4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/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dk1">
            <a:lumMod val="60000"/>
            <a:lumOff val="40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/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8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pattFill prst="ltDn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>
        <a:solidFill>
          <a:schemeClr val="phClr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/>
      </a:solidFill>
      <a:sp3d/>
    </cs:spPr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9B62B0-9614-4736-ACEA-9F2CA0C6A37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CA77D2B0-6CE7-4558-929E-7EC65A7B1B76}">
      <dgm:prSet phldrT="[ข้อความ]" custT="1"/>
      <dgm:spPr/>
      <dgm:t>
        <a:bodyPr/>
        <a:lstStyle/>
        <a:p>
          <a:r>
            <a:rPr lang="en-US" sz="4000" b="1" dirty="0">
              <a:cs typeface="+mn-cs"/>
            </a:rPr>
            <a:t>1.</a:t>
          </a:r>
          <a:r>
            <a:rPr lang="th-TH" sz="4000" b="1" dirty="0">
              <a:cs typeface="+mn-cs"/>
            </a:rPr>
            <a:t> ข้อมูลทั่วไป</a:t>
          </a:r>
        </a:p>
      </dgm:t>
    </dgm:pt>
    <dgm:pt modelId="{0B73111A-8556-462C-B5BC-9D316DEA8606}" type="parTrans" cxnId="{1825D0C7-BF24-427E-BA66-6C6A895B71D5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E3082E0B-9312-47CB-B27C-1759229F4CCB}" type="sibTrans" cxnId="{1825D0C7-BF24-427E-BA66-6C6A895B71D5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1CA3D0A0-36D9-42DD-98D3-2BAD59E333C4}">
      <dgm:prSet phldrT="[ข้อความ]" custT="1"/>
      <dgm:spPr/>
      <dgm:t>
        <a:bodyPr/>
        <a:lstStyle/>
        <a:p>
          <a:r>
            <a:rPr lang="en-US" sz="4000" b="1" dirty="0">
              <a:cs typeface="+mn-cs"/>
            </a:rPr>
            <a:t>2. </a:t>
          </a:r>
          <a:r>
            <a:rPr lang="th-TH" sz="4000" b="1" dirty="0">
              <a:cs typeface="+mn-cs"/>
            </a:rPr>
            <a:t>สถานการณ์</a:t>
          </a:r>
        </a:p>
      </dgm:t>
    </dgm:pt>
    <dgm:pt modelId="{2669EB33-E881-448F-9BCA-9E5AE65FC897}" type="parTrans" cxnId="{513A37DD-A4CC-447E-B065-7DB79F0AB91C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9EDEACC7-A2BA-4A4B-A8DD-A00CB123A5DE}" type="sibTrans" cxnId="{513A37DD-A4CC-447E-B065-7DB79F0AB91C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742FB277-E0D9-49DF-987A-8E57B6A42F77}">
      <dgm:prSet phldrT="[ข้อความ]" custT="1"/>
      <dgm:spPr/>
      <dgm:t>
        <a:bodyPr/>
        <a:lstStyle/>
        <a:p>
          <a:r>
            <a:rPr lang="en-US" sz="4000" b="1" dirty="0">
              <a:cs typeface="+mn-cs"/>
            </a:rPr>
            <a:t>3. </a:t>
          </a:r>
          <a:r>
            <a:rPr lang="th-TH" sz="4000" b="1" dirty="0">
              <a:cs typeface="+mn-cs"/>
            </a:rPr>
            <a:t>มาตรการและกิจกรรมดำเนินงาน</a:t>
          </a:r>
        </a:p>
      </dgm:t>
    </dgm:pt>
    <dgm:pt modelId="{69954563-A1AC-4FCE-B842-107796DB6DF0}" type="parTrans" cxnId="{120CA70B-97B7-45CF-A71D-5156D941215A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BCCFCF0C-FBC1-4347-8F59-D0FC0C88C87F}" type="sibTrans" cxnId="{120CA70B-97B7-45CF-A71D-5156D941215A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8A57AF2F-3B21-4EB3-B453-B335FE79078D}" type="pres">
      <dgm:prSet presAssocID="{F79B62B0-9614-4736-ACEA-9F2CA0C6A377}" presName="linear" presStyleCnt="0">
        <dgm:presLayoutVars>
          <dgm:dir/>
          <dgm:animLvl val="lvl"/>
          <dgm:resizeHandles val="exact"/>
        </dgm:presLayoutVars>
      </dgm:prSet>
      <dgm:spPr/>
    </dgm:pt>
    <dgm:pt modelId="{ED53AA03-146B-4888-8DA5-7B838D97FDD5}" type="pres">
      <dgm:prSet presAssocID="{CA77D2B0-6CE7-4558-929E-7EC65A7B1B76}" presName="parentLin" presStyleCnt="0"/>
      <dgm:spPr/>
    </dgm:pt>
    <dgm:pt modelId="{88E15002-5D33-4613-9701-81F76C915873}" type="pres">
      <dgm:prSet presAssocID="{CA77D2B0-6CE7-4558-929E-7EC65A7B1B76}" presName="parentLeftMargin" presStyleLbl="node1" presStyleIdx="0" presStyleCnt="3"/>
      <dgm:spPr/>
    </dgm:pt>
    <dgm:pt modelId="{BB96461C-D8AE-477F-B943-6A073B2F6602}" type="pres">
      <dgm:prSet presAssocID="{CA77D2B0-6CE7-4558-929E-7EC65A7B1B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EF2FBA9-CE5D-411F-A6A7-3500716FF702}" type="pres">
      <dgm:prSet presAssocID="{CA77D2B0-6CE7-4558-929E-7EC65A7B1B76}" presName="negativeSpace" presStyleCnt="0"/>
      <dgm:spPr/>
    </dgm:pt>
    <dgm:pt modelId="{6D45B3BA-A5F8-40F9-BE5D-32333AAB5D94}" type="pres">
      <dgm:prSet presAssocID="{CA77D2B0-6CE7-4558-929E-7EC65A7B1B76}" presName="childText" presStyleLbl="conFgAcc1" presStyleIdx="0" presStyleCnt="3">
        <dgm:presLayoutVars>
          <dgm:bulletEnabled val="1"/>
        </dgm:presLayoutVars>
      </dgm:prSet>
      <dgm:spPr/>
    </dgm:pt>
    <dgm:pt modelId="{1FDB4DD6-DC70-42B1-9A09-E1304266F557}" type="pres">
      <dgm:prSet presAssocID="{E3082E0B-9312-47CB-B27C-1759229F4CCB}" presName="spaceBetweenRectangles" presStyleCnt="0"/>
      <dgm:spPr/>
    </dgm:pt>
    <dgm:pt modelId="{24B0A036-93C6-4F2E-8D46-C276AC73137D}" type="pres">
      <dgm:prSet presAssocID="{1CA3D0A0-36D9-42DD-98D3-2BAD59E333C4}" presName="parentLin" presStyleCnt="0"/>
      <dgm:spPr/>
    </dgm:pt>
    <dgm:pt modelId="{FA963B90-C94A-4EDE-B7E3-A5704EC3907E}" type="pres">
      <dgm:prSet presAssocID="{1CA3D0A0-36D9-42DD-98D3-2BAD59E333C4}" presName="parentLeftMargin" presStyleLbl="node1" presStyleIdx="0" presStyleCnt="3"/>
      <dgm:spPr/>
    </dgm:pt>
    <dgm:pt modelId="{1A229624-BDB9-4A43-9D65-DC9578CAEEB2}" type="pres">
      <dgm:prSet presAssocID="{1CA3D0A0-36D9-42DD-98D3-2BAD59E333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5EA076-394C-4F0D-A210-7FA250248630}" type="pres">
      <dgm:prSet presAssocID="{1CA3D0A0-36D9-42DD-98D3-2BAD59E333C4}" presName="negativeSpace" presStyleCnt="0"/>
      <dgm:spPr/>
    </dgm:pt>
    <dgm:pt modelId="{DDC0D0A1-6B83-45FD-9177-A4E49157E726}" type="pres">
      <dgm:prSet presAssocID="{1CA3D0A0-36D9-42DD-98D3-2BAD59E333C4}" presName="childText" presStyleLbl="conFgAcc1" presStyleIdx="1" presStyleCnt="3">
        <dgm:presLayoutVars>
          <dgm:bulletEnabled val="1"/>
        </dgm:presLayoutVars>
      </dgm:prSet>
      <dgm:spPr/>
    </dgm:pt>
    <dgm:pt modelId="{ABB269FE-F0EE-499D-B9D1-6D0B8DC49A43}" type="pres">
      <dgm:prSet presAssocID="{9EDEACC7-A2BA-4A4B-A8DD-A00CB123A5DE}" presName="spaceBetweenRectangles" presStyleCnt="0"/>
      <dgm:spPr/>
    </dgm:pt>
    <dgm:pt modelId="{EF818659-F715-41E0-84F2-9633FC42C6CD}" type="pres">
      <dgm:prSet presAssocID="{742FB277-E0D9-49DF-987A-8E57B6A42F77}" presName="parentLin" presStyleCnt="0"/>
      <dgm:spPr/>
    </dgm:pt>
    <dgm:pt modelId="{122FC158-7E38-471A-A0EF-FFB48AF7CC1A}" type="pres">
      <dgm:prSet presAssocID="{742FB277-E0D9-49DF-987A-8E57B6A42F77}" presName="parentLeftMargin" presStyleLbl="node1" presStyleIdx="1" presStyleCnt="3"/>
      <dgm:spPr/>
    </dgm:pt>
    <dgm:pt modelId="{DDF6F413-0C63-4A63-B717-FA9F3AFC6873}" type="pres">
      <dgm:prSet presAssocID="{742FB277-E0D9-49DF-987A-8E57B6A42F77}" presName="parentText" presStyleLbl="node1" presStyleIdx="2" presStyleCnt="3" custScaleX="110437">
        <dgm:presLayoutVars>
          <dgm:chMax val="0"/>
          <dgm:bulletEnabled val="1"/>
        </dgm:presLayoutVars>
      </dgm:prSet>
      <dgm:spPr/>
    </dgm:pt>
    <dgm:pt modelId="{64B8193B-9D53-4A5D-A9C8-F39889882ADC}" type="pres">
      <dgm:prSet presAssocID="{742FB277-E0D9-49DF-987A-8E57B6A42F77}" presName="negativeSpace" presStyleCnt="0"/>
      <dgm:spPr/>
    </dgm:pt>
    <dgm:pt modelId="{A4C276FA-52BA-414B-B8D9-84AD8D769819}" type="pres">
      <dgm:prSet presAssocID="{742FB277-E0D9-49DF-987A-8E57B6A42F7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135C101-1B15-4D94-A906-F9BF38268661}" type="presOf" srcId="{742FB277-E0D9-49DF-987A-8E57B6A42F77}" destId="{DDF6F413-0C63-4A63-B717-FA9F3AFC6873}" srcOrd="1" destOrd="0" presId="urn:microsoft.com/office/officeart/2005/8/layout/list1"/>
    <dgm:cxn modelId="{120CA70B-97B7-45CF-A71D-5156D941215A}" srcId="{F79B62B0-9614-4736-ACEA-9F2CA0C6A377}" destId="{742FB277-E0D9-49DF-987A-8E57B6A42F77}" srcOrd="2" destOrd="0" parTransId="{69954563-A1AC-4FCE-B842-107796DB6DF0}" sibTransId="{BCCFCF0C-FBC1-4347-8F59-D0FC0C88C87F}"/>
    <dgm:cxn modelId="{AC57451F-A2D0-473A-8F39-AA75CB21A75B}" type="presOf" srcId="{1CA3D0A0-36D9-42DD-98D3-2BAD59E333C4}" destId="{FA963B90-C94A-4EDE-B7E3-A5704EC3907E}" srcOrd="0" destOrd="0" presId="urn:microsoft.com/office/officeart/2005/8/layout/list1"/>
    <dgm:cxn modelId="{8369971F-88A0-442B-B4B4-4BC9C991D516}" type="presOf" srcId="{1CA3D0A0-36D9-42DD-98D3-2BAD59E333C4}" destId="{1A229624-BDB9-4A43-9D65-DC9578CAEEB2}" srcOrd="1" destOrd="0" presId="urn:microsoft.com/office/officeart/2005/8/layout/list1"/>
    <dgm:cxn modelId="{D6CB1C23-A4E5-4D6C-9E38-637DE9475836}" type="presOf" srcId="{CA77D2B0-6CE7-4558-929E-7EC65A7B1B76}" destId="{BB96461C-D8AE-477F-B943-6A073B2F6602}" srcOrd="1" destOrd="0" presId="urn:microsoft.com/office/officeart/2005/8/layout/list1"/>
    <dgm:cxn modelId="{9F7D7667-6C07-40C1-AC4E-EC12C08E4601}" type="presOf" srcId="{CA77D2B0-6CE7-4558-929E-7EC65A7B1B76}" destId="{88E15002-5D33-4613-9701-81F76C915873}" srcOrd="0" destOrd="0" presId="urn:microsoft.com/office/officeart/2005/8/layout/list1"/>
    <dgm:cxn modelId="{7B48A394-B60B-4609-B817-8EDF21FFE363}" type="presOf" srcId="{F79B62B0-9614-4736-ACEA-9F2CA0C6A377}" destId="{8A57AF2F-3B21-4EB3-B453-B335FE79078D}" srcOrd="0" destOrd="0" presId="urn:microsoft.com/office/officeart/2005/8/layout/list1"/>
    <dgm:cxn modelId="{1A29899A-AED9-432B-AAC7-D1226D41D550}" type="presOf" srcId="{742FB277-E0D9-49DF-987A-8E57B6A42F77}" destId="{122FC158-7E38-471A-A0EF-FFB48AF7CC1A}" srcOrd="0" destOrd="0" presId="urn:microsoft.com/office/officeart/2005/8/layout/list1"/>
    <dgm:cxn modelId="{1825D0C7-BF24-427E-BA66-6C6A895B71D5}" srcId="{F79B62B0-9614-4736-ACEA-9F2CA0C6A377}" destId="{CA77D2B0-6CE7-4558-929E-7EC65A7B1B76}" srcOrd="0" destOrd="0" parTransId="{0B73111A-8556-462C-B5BC-9D316DEA8606}" sibTransId="{E3082E0B-9312-47CB-B27C-1759229F4CCB}"/>
    <dgm:cxn modelId="{513A37DD-A4CC-447E-B065-7DB79F0AB91C}" srcId="{F79B62B0-9614-4736-ACEA-9F2CA0C6A377}" destId="{1CA3D0A0-36D9-42DD-98D3-2BAD59E333C4}" srcOrd="1" destOrd="0" parTransId="{2669EB33-E881-448F-9BCA-9E5AE65FC897}" sibTransId="{9EDEACC7-A2BA-4A4B-A8DD-A00CB123A5DE}"/>
    <dgm:cxn modelId="{EED68A88-E013-4F61-88B6-7A56F08F2EC5}" type="presParOf" srcId="{8A57AF2F-3B21-4EB3-B453-B335FE79078D}" destId="{ED53AA03-146B-4888-8DA5-7B838D97FDD5}" srcOrd="0" destOrd="0" presId="urn:microsoft.com/office/officeart/2005/8/layout/list1"/>
    <dgm:cxn modelId="{8F7EC10E-21E7-4A5A-ADDB-5C516EC9E47C}" type="presParOf" srcId="{ED53AA03-146B-4888-8DA5-7B838D97FDD5}" destId="{88E15002-5D33-4613-9701-81F76C915873}" srcOrd="0" destOrd="0" presId="urn:microsoft.com/office/officeart/2005/8/layout/list1"/>
    <dgm:cxn modelId="{9760733E-6D49-4C31-B885-57ADA434FDA7}" type="presParOf" srcId="{ED53AA03-146B-4888-8DA5-7B838D97FDD5}" destId="{BB96461C-D8AE-477F-B943-6A073B2F6602}" srcOrd="1" destOrd="0" presId="urn:microsoft.com/office/officeart/2005/8/layout/list1"/>
    <dgm:cxn modelId="{45374743-11CE-4CB6-B3CD-17C6AF555A0A}" type="presParOf" srcId="{8A57AF2F-3B21-4EB3-B453-B335FE79078D}" destId="{CEF2FBA9-CE5D-411F-A6A7-3500716FF702}" srcOrd="1" destOrd="0" presId="urn:microsoft.com/office/officeart/2005/8/layout/list1"/>
    <dgm:cxn modelId="{BA520AAE-6DDA-4514-B7C1-E7F1D4C82DFA}" type="presParOf" srcId="{8A57AF2F-3B21-4EB3-B453-B335FE79078D}" destId="{6D45B3BA-A5F8-40F9-BE5D-32333AAB5D94}" srcOrd="2" destOrd="0" presId="urn:microsoft.com/office/officeart/2005/8/layout/list1"/>
    <dgm:cxn modelId="{38E8B62D-6F37-446D-847C-F5284CD80111}" type="presParOf" srcId="{8A57AF2F-3B21-4EB3-B453-B335FE79078D}" destId="{1FDB4DD6-DC70-42B1-9A09-E1304266F557}" srcOrd="3" destOrd="0" presId="urn:microsoft.com/office/officeart/2005/8/layout/list1"/>
    <dgm:cxn modelId="{0FE8ABDB-ADCC-41DB-AEE1-0D408008A876}" type="presParOf" srcId="{8A57AF2F-3B21-4EB3-B453-B335FE79078D}" destId="{24B0A036-93C6-4F2E-8D46-C276AC73137D}" srcOrd="4" destOrd="0" presId="urn:microsoft.com/office/officeart/2005/8/layout/list1"/>
    <dgm:cxn modelId="{4D0F6B9B-8589-489E-819D-07F3C063A151}" type="presParOf" srcId="{24B0A036-93C6-4F2E-8D46-C276AC73137D}" destId="{FA963B90-C94A-4EDE-B7E3-A5704EC3907E}" srcOrd="0" destOrd="0" presId="urn:microsoft.com/office/officeart/2005/8/layout/list1"/>
    <dgm:cxn modelId="{4FAAE206-0793-4ACE-93AC-84432C4C772B}" type="presParOf" srcId="{24B0A036-93C6-4F2E-8D46-C276AC73137D}" destId="{1A229624-BDB9-4A43-9D65-DC9578CAEEB2}" srcOrd="1" destOrd="0" presId="urn:microsoft.com/office/officeart/2005/8/layout/list1"/>
    <dgm:cxn modelId="{C56915E1-4A39-4348-B444-5259D67CA360}" type="presParOf" srcId="{8A57AF2F-3B21-4EB3-B453-B335FE79078D}" destId="{A45EA076-394C-4F0D-A210-7FA250248630}" srcOrd="5" destOrd="0" presId="urn:microsoft.com/office/officeart/2005/8/layout/list1"/>
    <dgm:cxn modelId="{A6568482-3A72-4ED4-9AE2-ADB3F2391A1B}" type="presParOf" srcId="{8A57AF2F-3B21-4EB3-B453-B335FE79078D}" destId="{DDC0D0A1-6B83-45FD-9177-A4E49157E726}" srcOrd="6" destOrd="0" presId="urn:microsoft.com/office/officeart/2005/8/layout/list1"/>
    <dgm:cxn modelId="{A0BF75EA-E592-4D11-9F93-D6A45B8423DE}" type="presParOf" srcId="{8A57AF2F-3B21-4EB3-B453-B335FE79078D}" destId="{ABB269FE-F0EE-499D-B9D1-6D0B8DC49A43}" srcOrd="7" destOrd="0" presId="urn:microsoft.com/office/officeart/2005/8/layout/list1"/>
    <dgm:cxn modelId="{23AC85AB-AEAE-4E9F-872C-A0E2961496FD}" type="presParOf" srcId="{8A57AF2F-3B21-4EB3-B453-B335FE79078D}" destId="{EF818659-F715-41E0-84F2-9633FC42C6CD}" srcOrd="8" destOrd="0" presId="urn:microsoft.com/office/officeart/2005/8/layout/list1"/>
    <dgm:cxn modelId="{226E572D-85B8-4924-8754-BBE6EB3B889E}" type="presParOf" srcId="{EF818659-F715-41E0-84F2-9633FC42C6CD}" destId="{122FC158-7E38-471A-A0EF-FFB48AF7CC1A}" srcOrd="0" destOrd="0" presId="urn:microsoft.com/office/officeart/2005/8/layout/list1"/>
    <dgm:cxn modelId="{CD88E1DA-CDAD-4F51-80FA-4854C784B44B}" type="presParOf" srcId="{EF818659-F715-41E0-84F2-9633FC42C6CD}" destId="{DDF6F413-0C63-4A63-B717-FA9F3AFC6873}" srcOrd="1" destOrd="0" presId="urn:microsoft.com/office/officeart/2005/8/layout/list1"/>
    <dgm:cxn modelId="{D96FA5FE-610D-400D-A991-C263D6DF36DB}" type="presParOf" srcId="{8A57AF2F-3B21-4EB3-B453-B335FE79078D}" destId="{64B8193B-9D53-4A5D-A9C8-F39889882ADC}" srcOrd="9" destOrd="0" presId="urn:microsoft.com/office/officeart/2005/8/layout/list1"/>
    <dgm:cxn modelId="{C10A9222-8612-4B0D-9220-27761947C1E7}" type="presParOf" srcId="{8A57AF2F-3B21-4EB3-B453-B335FE79078D}" destId="{A4C276FA-52BA-414B-B8D9-84AD8D76981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DA182B-E0A9-404A-BE4C-F0FEFFAF3043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619FDDD-87D7-4AF3-89E2-66590ADC782E}">
      <dgm:prSet phldrT="[ข้อความ]" custT="1"/>
      <dgm:spPr>
        <a:solidFill>
          <a:srgbClr val="0033CC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New DM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จาก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Pre DM </a:t>
          </a:r>
        </a:p>
        <a:p>
          <a:pPr algn="l"/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    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      (เลย, หนองบัวลำภู)</a:t>
          </a:r>
        </a:p>
      </dgm:t>
    </dgm:pt>
    <dgm:pt modelId="{6266CAB4-24E8-4263-B1C6-D7E524A2CBB1}" type="parTrans" cxnId="{D563C4D8-7966-4457-A395-D0FE2EE5922E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9A55944-ED68-4A1A-AF5C-B26BD556A7BB}" type="sibTrans" cxnId="{D563C4D8-7966-4457-A395-D0FE2EE5922E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D127A43-6726-48F7-B34C-F5AF07ABF440}">
      <dgm:prSet phldrT="[ข้อความ]" custT="1"/>
      <dgm:spPr>
        <a:solidFill>
          <a:srgbClr val="FFFF00">
            <a:alpha val="90000"/>
          </a:srgb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Uncontrol DM</a:t>
          </a:r>
        </a:p>
        <a:p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ทุกจังหวัด</a:t>
          </a:r>
        </a:p>
      </dgm:t>
    </dgm:pt>
    <dgm:pt modelId="{CB6ECF07-B7EA-4640-A7D2-6F2B126E961D}" type="parTrans" cxnId="{A94F0F8E-8ED0-4FBA-8DF7-505BBC872C8A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C732946-FDC4-4F7E-801B-7407B134E25C}" type="sibTrans" cxnId="{A94F0F8E-8ED0-4FBA-8DF7-505BBC872C8A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B2E48F4E-4FBC-44E5-9D99-6AA134A4B241}">
      <dgm:prSet phldrT="[ข้อความ]" custT="1"/>
      <dgm:spPr>
        <a:solidFill>
          <a:schemeClr val="accent6">
            <a:lumMod val="40000"/>
            <a:lumOff val="60000"/>
            <a:alpha val="9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คัดกรองไต</a:t>
          </a:r>
          <a:endParaRPr lang="en-US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New CKD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(สูงที่นครพนม หนองคาย หนองบัวลำภู)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endParaRPr lang="th-TH" sz="24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1761F197-945C-4D95-A5A8-FD35296DC071}" type="parTrans" cxnId="{C8996B0A-A4B7-4EB6-8DBC-58552A6D73EC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9C0777-7AFC-4197-8D9D-D35BFE7470F8}" type="sibTrans" cxnId="{C8996B0A-A4B7-4EB6-8DBC-58552A6D73EC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780E8C4-A3AB-43DC-ACDE-933834C45DA2}">
      <dgm:prSet phldrT="[ข้อความ]" custT="1"/>
      <dgm:spPr>
        <a:solidFill>
          <a:srgbClr val="C00000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th-TH" sz="2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2C6C9A88-E38A-4EA9-9C33-47591B698901}" type="parTrans" cxnId="{46F583A4-4EAF-429D-8B68-9AB286284DA5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789862B-381A-49F7-B232-C67E12E2E652}" type="sibTrans" cxnId="{46F583A4-4EAF-429D-8B68-9AB286284DA5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82D5E6F5-15E0-4EF9-B32B-88F95C7F4F07}">
      <dgm:prSet phldrT="[ข้อความ]" custT="1"/>
      <dgm:spPr>
        <a:solidFill>
          <a:srgbClr val="00B0F0">
            <a:alpha val="90000"/>
          </a:srgb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>
            <a:lnSpc>
              <a:spcPts val="3200"/>
            </a:lnSpc>
            <a:spcAft>
              <a:spcPts val="0"/>
            </a:spcAft>
          </a:pPr>
          <a:endParaRPr lang="th-TH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919AED52-6877-4C80-BBF4-3563CDD3BF46}" type="parTrans" cxnId="{29901834-D48E-4BF5-B966-98BBD3D182C3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DBD76C71-DE60-4FB7-B2C9-8BB2DD841FAE}" type="sibTrans" cxnId="{29901834-D48E-4BF5-B966-98BBD3D182C3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563113B9-EF2D-4303-A7FE-7AB3EE7FC4B9}">
      <dgm:prSet phldrT="[ข้อความ]" custT="1"/>
      <dgm:spPr>
        <a:solidFill>
          <a:srgbClr val="FFC000">
            <a:alpha val="90000"/>
          </a:srgb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ระบบข้อมูล</a:t>
          </a:r>
        </a:p>
        <a:p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ICD10</a:t>
          </a:r>
          <a:endParaRPr lang="th-TH" sz="32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1671432-E894-4C9A-9297-9F7DA0B5F8E1}" type="parTrans" cxnId="{F6748BB2-66BB-480B-9A6B-E2C5349730B1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CC58E0A7-2CDB-4841-AEBD-AE3111143C86}" type="sibTrans" cxnId="{F6748BB2-66BB-480B-9A6B-E2C5349730B1}">
      <dgm:prSet/>
      <dgm:spPr/>
      <dgm:t>
        <a:bodyPr/>
        <a:lstStyle/>
        <a:p>
          <a:endParaRPr lang="th-TH" sz="320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6A321F43-6CFA-4384-A98C-CC1C19993398}" type="pres">
      <dgm:prSet presAssocID="{DADA182B-E0A9-404A-BE4C-F0FEFFAF304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5D1739F-57D3-40C3-8208-7C1706B9C120}" type="pres">
      <dgm:prSet presAssocID="{7619FDDD-87D7-4AF3-89E2-66590ADC782E}" presName="root" presStyleCnt="0"/>
      <dgm:spPr/>
    </dgm:pt>
    <dgm:pt modelId="{C7AECFF5-ADD7-43AD-A2CC-8C526EBA0A4B}" type="pres">
      <dgm:prSet presAssocID="{7619FDDD-87D7-4AF3-89E2-66590ADC782E}" presName="rootComposite" presStyleCnt="0"/>
      <dgm:spPr/>
    </dgm:pt>
    <dgm:pt modelId="{99AEC31E-29F0-4084-99DF-A7DBC8EC36D6}" type="pres">
      <dgm:prSet presAssocID="{7619FDDD-87D7-4AF3-89E2-66590ADC782E}" presName="rootText" presStyleLbl="node1" presStyleIdx="0" presStyleCnt="2" custScaleX="128705"/>
      <dgm:spPr/>
    </dgm:pt>
    <dgm:pt modelId="{EA55D054-D887-4798-87C6-EEB2BD8C7E87}" type="pres">
      <dgm:prSet presAssocID="{7619FDDD-87D7-4AF3-89E2-66590ADC782E}" presName="rootConnector" presStyleLbl="node1" presStyleIdx="0" presStyleCnt="2"/>
      <dgm:spPr/>
    </dgm:pt>
    <dgm:pt modelId="{ED7BC22C-F3F5-4A15-84BD-BAE75E67D70C}" type="pres">
      <dgm:prSet presAssocID="{7619FDDD-87D7-4AF3-89E2-66590ADC782E}" presName="childShape" presStyleCnt="0"/>
      <dgm:spPr/>
    </dgm:pt>
    <dgm:pt modelId="{7FC8FE5E-4FC2-411F-8961-AABA5AD91C4F}" type="pres">
      <dgm:prSet presAssocID="{CB6ECF07-B7EA-4640-A7D2-6F2B126E961D}" presName="Name13" presStyleLbl="parChTrans1D2" presStyleIdx="0" presStyleCnt="4"/>
      <dgm:spPr/>
    </dgm:pt>
    <dgm:pt modelId="{2D098F1B-428F-4B2A-99E1-6775B1EF886C}" type="pres">
      <dgm:prSet presAssocID="{2D127A43-6726-48F7-B34C-F5AF07ABF440}" presName="childText" presStyleLbl="bgAcc1" presStyleIdx="0" presStyleCnt="4" custScaleX="140202">
        <dgm:presLayoutVars>
          <dgm:bulletEnabled val="1"/>
        </dgm:presLayoutVars>
      </dgm:prSet>
      <dgm:spPr/>
    </dgm:pt>
    <dgm:pt modelId="{432F82AB-6F5E-4202-9FA1-D5ECB4D39102}" type="pres">
      <dgm:prSet presAssocID="{1761F197-945C-4D95-A5A8-FD35296DC071}" presName="Name13" presStyleLbl="parChTrans1D2" presStyleIdx="1" presStyleCnt="4"/>
      <dgm:spPr/>
    </dgm:pt>
    <dgm:pt modelId="{60A136D9-0C3E-435F-99BC-B6FAD923BE09}" type="pres">
      <dgm:prSet presAssocID="{B2E48F4E-4FBC-44E5-9D99-6AA134A4B241}" presName="childText" presStyleLbl="bgAcc1" presStyleIdx="1" presStyleCnt="4" custScaleX="189354" custScaleY="123162" custLinFactNeighborX="5477" custLinFactNeighborY="-2745">
        <dgm:presLayoutVars>
          <dgm:bulletEnabled val="1"/>
        </dgm:presLayoutVars>
      </dgm:prSet>
      <dgm:spPr/>
    </dgm:pt>
    <dgm:pt modelId="{89F6EC61-0C14-4CBF-A912-604DDEDFD73F}" type="pres">
      <dgm:prSet presAssocID="{5780E8C4-A3AB-43DC-ACDE-933834C45DA2}" presName="root" presStyleCnt="0"/>
      <dgm:spPr/>
    </dgm:pt>
    <dgm:pt modelId="{2A032A21-37AD-409C-A331-ABFFB2F5D4AB}" type="pres">
      <dgm:prSet presAssocID="{5780E8C4-A3AB-43DC-ACDE-933834C45DA2}" presName="rootComposite" presStyleCnt="0"/>
      <dgm:spPr/>
    </dgm:pt>
    <dgm:pt modelId="{E0051D6F-B81C-4885-8AD1-F3B056A5C312}" type="pres">
      <dgm:prSet presAssocID="{5780E8C4-A3AB-43DC-ACDE-933834C45DA2}" presName="rootText" presStyleLbl="node1" presStyleIdx="1" presStyleCnt="2" custScaleX="179125" custLinFactNeighborX="734" custLinFactNeighborY="-756"/>
      <dgm:spPr/>
    </dgm:pt>
    <dgm:pt modelId="{614D7E28-A47E-4F79-810B-8510E5A92CAA}" type="pres">
      <dgm:prSet presAssocID="{5780E8C4-A3AB-43DC-ACDE-933834C45DA2}" presName="rootConnector" presStyleLbl="node1" presStyleIdx="1" presStyleCnt="2"/>
      <dgm:spPr/>
    </dgm:pt>
    <dgm:pt modelId="{EADFDB91-EE28-4AB9-B49D-502721915ACB}" type="pres">
      <dgm:prSet presAssocID="{5780E8C4-A3AB-43DC-ACDE-933834C45DA2}" presName="childShape" presStyleCnt="0"/>
      <dgm:spPr/>
    </dgm:pt>
    <dgm:pt modelId="{F779B4A9-1A71-4F4D-82C0-74713D2E00E8}" type="pres">
      <dgm:prSet presAssocID="{919AED52-6877-4C80-BBF4-3563CDD3BF46}" presName="Name13" presStyleLbl="parChTrans1D2" presStyleIdx="2" presStyleCnt="4"/>
      <dgm:spPr/>
    </dgm:pt>
    <dgm:pt modelId="{3EFFA123-FA10-4A22-B104-36C3D38559D4}" type="pres">
      <dgm:prSet presAssocID="{82D5E6F5-15E0-4EF9-B32B-88F95C7F4F07}" presName="childText" presStyleLbl="bgAcc1" presStyleIdx="2" presStyleCnt="4" custScaleX="196845" custLinFactNeighborX="3203" custLinFactNeighborY="2496">
        <dgm:presLayoutVars>
          <dgm:bulletEnabled val="1"/>
        </dgm:presLayoutVars>
      </dgm:prSet>
      <dgm:spPr/>
    </dgm:pt>
    <dgm:pt modelId="{9A6B80B2-87BB-4769-B6BA-21B9029020CE}" type="pres">
      <dgm:prSet presAssocID="{C1671432-E894-4C9A-9297-9F7DA0B5F8E1}" presName="Name13" presStyleLbl="parChTrans1D2" presStyleIdx="3" presStyleCnt="4"/>
      <dgm:spPr/>
    </dgm:pt>
    <dgm:pt modelId="{3816BACA-050A-4F8C-AE69-5A0D25C0124A}" type="pres">
      <dgm:prSet presAssocID="{563113B9-EF2D-4303-A7FE-7AB3EE7FC4B9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C8996B0A-A4B7-4EB6-8DBC-58552A6D73EC}" srcId="{7619FDDD-87D7-4AF3-89E2-66590ADC782E}" destId="{B2E48F4E-4FBC-44E5-9D99-6AA134A4B241}" srcOrd="1" destOrd="0" parTransId="{1761F197-945C-4D95-A5A8-FD35296DC071}" sibTransId="{569C0777-7AFC-4197-8D9D-D35BFE7470F8}"/>
    <dgm:cxn modelId="{CFC4DE0D-5A33-4AF4-8169-79563BD90184}" type="presOf" srcId="{919AED52-6877-4C80-BBF4-3563CDD3BF46}" destId="{F779B4A9-1A71-4F4D-82C0-74713D2E00E8}" srcOrd="0" destOrd="0" presId="urn:microsoft.com/office/officeart/2005/8/layout/hierarchy3"/>
    <dgm:cxn modelId="{17B46E13-3010-4660-9259-6A2BCC18508D}" type="presOf" srcId="{DADA182B-E0A9-404A-BE4C-F0FEFFAF3043}" destId="{6A321F43-6CFA-4384-A98C-CC1C19993398}" srcOrd="0" destOrd="0" presId="urn:microsoft.com/office/officeart/2005/8/layout/hierarchy3"/>
    <dgm:cxn modelId="{29901834-D48E-4BF5-B966-98BBD3D182C3}" srcId="{5780E8C4-A3AB-43DC-ACDE-933834C45DA2}" destId="{82D5E6F5-15E0-4EF9-B32B-88F95C7F4F07}" srcOrd="0" destOrd="0" parTransId="{919AED52-6877-4C80-BBF4-3563CDD3BF46}" sibTransId="{DBD76C71-DE60-4FB7-B2C9-8BB2DD841FAE}"/>
    <dgm:cxn modelId="{F21ED937-F5B9-438B-ACF9-A315F8D6DFD3}" type="presOf" srcId="{CB6ECF07-B7EA-4640-A7D2-6F2B126E961D}" destId="{7FC8FE5E-4FC2-411F-8961-AABA5AD91C4F}" srcOrd="0" destOrd="0" presId="urn:microsoft.com/office/officeart/2005/8/layout/hierarchy3"/>
    <dgm:cxn modelId="{7EF7A339-655C-44F2-9F76-EFC46AFA663E}" type="presOf" srcId="{5780E8C4-A3AB-43DC-ACDE-933834C45DA2}" destId="{E0051D6F-B81C-4885-8AD1-F3B056A5C312}" srcOrd="0" destOrd="0" presId="urn:microsoft.com/office/officeart/2005/8/layout/hierarchy3"/>
    <dgm:cxn modelId="{74FC2268-0498-4600-9CC7-10AB6D7AE668}" type="presOf" srcId="{5780E8C4-A3AB-43DC-ACDE-933834C45DA2}" destId="{614D7E28-A47E-4F79-810B-8510E5A92CAA}" srcOrd="1" destOrd="0" presId="urn:microsoft.com/office/officeart/2005/8/layout/hierarchy3"/>
    <dgm:cxn modelId="{5DFE6488-66C6-45D0-A23E-D6C01AE3F906}" type="presOf" srcId="{2D127A43-6726-48F7-B34C-F5AF07ABF440}" destId="{2D098F1B-428F-4B2A-99E1-6775B1EF886C}" srcOrd="0" destOrd="0" presId="urn:microsoft.com/office/officeart/2005/8/layout/hierarchy3"/>
    <dgm:cxn modelId="{A94F0F8E-8ED0-4FBA-8DF7-505BBC872C8A}" srcId="{7619FDDD-87D7-4AF3-89E2-66590ADC782E}" destId="{2D127A43-6726-48F7-B34C-F5AF07ABF440}" srcOrd="0" destOrd="0" parTransId="{CB6ECF07-B7EA-4640-A7D2-6F2B126E961D}" sibTransId="{DC732946-FDC4-4F7E-801B-7407B134E25C}"/>
    <dgm:cxn modelId="{40F89C91-DC66-4F8B-9E58-D611DB480600}" type="presOf" srcId="{7619FDDD-87D7-4AF3-89E2-66590ADC782E}" destId="{99AEC31E-29F0-4084-99DF-A7DBC8EC36D6}" srcOrd="0" destOrd="0" presId="urn:microsoft.com/office/officeart/2005/8/layout/hierarchy3"/>
    <dgm:cxn modelId="{06DA3993-DB23-41AF-847B-410DC6250074}" type="presOf" srcId="{563113B9-EF2D-4303-A7FE-7AB3EE7FC4B9}" destId="{3816BACA-050A-4F8C-AE69-5A0D25C0124A}" srcOrd="0" destOrd="0" presId="urn:microsoft.com/office/officeart/2005/8/layout/hierarchy3"/>
    <dgm:cxn modelId="{23037195-FB71-4E5C-83B9-B9DB6CB65650}" type="presOf" srcId="{82D5E6F5-15E0-4EF9-B32B-88F95C7F4F07}" destId="{3EFFA123-FA10-4A22-B104-36C3D38559D4}" srcOrd="0" destOrd="0" presId="urn:microsoft.com/office/officeart/2005/8/layout/hierarchy3"/>
    <dgm:cxn modelId="{46F583A4-4EAF-429D-8B68-9AB286284DA5}" srcId="{DADA182B-E0A9-404A-BE4C-F0FEFFAF3043}" destId="{5780E8C4-A3AB-43DC-ACDE-933834C45DA2}" srcOrd="1" destOrd="0" parTransId="{2C6C9A88-E38A-4EA9-9C33-47591B698901}" sibTransId="{F789862B-381A-49F7-B232-C67E12E2E652}"/>
    <dgm:cxn modelId="{F6748BB2-66BB-480B-9A6B-E2C5349730B1}" srcId="{5780E8C4-A3AB-43DC-ACDE-933834C45DA2}" destId="{563113B9-EF2D-4303-A7FE-7AB3EE7FC4B9}" srcOrd="1" destOrd="0" parTransId="{C1671432-E894-4C9A-9297-9F7DA0B5F8E1}" sibTransId="{CC58E0A7-2CDB-4841-AEBD-AE3111143C86}"/>
    <dgm:cxn modelId="{1252FAC0-D3B9-46FE-9192-3EB72FE65C76}" type="presOf" srcId="{7619FDDD-87D7-4AF3-89E2-66590ADC782E}" destId="{EA55D054-D887-4798-87C6-EEB2BD8C7E87}" srcOrd="1" destOrd="0" presId="urn:microsoft.com/office/officeart/2005/8/layout/hierarchy3"/>
    <dgm:cxn modelId="{D563C4D8-7966-4457-A395-D0FE2EE5922E}" srcId="{DADA182B-E0A9-404A-BE4C-F0FEFFAF3043}" destId="{7619FDDD-87D7-4AF3-89E2-66590ADC782E}" srcOrd="0" destOrd="0" parTransId="{6266CAB4-24E8-4263-B1C6-D7E524A2CBB1}" sibTransId="{09A55944-ED68-4A1A-AF5C-B26BD556A7BB}"/>
    <dgm:cxn modelId="{EC58ABE3-9998-4D06-8908-FD76718D9BFA}" type="presOf" srcId="{1761F197-945C-4D95-A5A8-FD35296DC071}" destId="{432F82AB-6F5E-4202-9FA1-D5ECB4D39102}" srcOrd="0" destOrd="0" presId="urn:microsoft.com/office/officeart/2005/8/layout/hierarchy3"/>
    <dgm:cxn modelId="{CA3A15E8-5BAE-452B-9025-5EECD73EF818}" type="presOf" srcId="{C1671432-E894-4C9A-9297-9F7DA0B5F8E1}" destId="{9A6B80B2-87BB-4769-B6BA-21B9029020CE}" srcOrd="0" destOrd="0" presId="urn:microsoft.com/office/officeart/2005/8/layout/hierarchy3"/>
    <dgm:cxn modelId="{105DA0FE-B4A4-4BB2-93DA-A502330B90A2}" type="presOf" srcId="{B2E48F4E-4FBC-44E5-9D99-6AA134A4B241}" destId="{60A136D9-0C3E-435F-99BC-B6FAD923BE09}" srcOrd="0" destOrd="0" presId="urn:microsoft.com/office/officeart/2005/8/layout/hierarchy3"/>
    <dgm:cxn modelId="{8A7FC690-C03D-496E-ADEC-22EE2FDF11D4}" type="presParOf" srcId="{6A321F43-6CFA-4384-A98C-CC1C19993398}" destId="{D5D1739F-57D3-40C3-8208-7C1706B9C120}" srcOrd="0" destOrd="0" presId="urn:microsoft.com/office/officeart/2005/8/layout/hierarchy3"/>
    <dgm:cxn modelId="{3D47C3A8-4AE5-4D58-93C4-F37C6731B64E}" type="presParOf" srcId="{D5D1739F-57D3-40C3-8208-7C1706B9C120}" destId="{C7AECFF5-ADD7-43AD-A2CC-8C526EBA0A4B}" srcOrd="0" destOrd="0" presId="urn:microsoft.com/office/officeart/2005/8/layout/hierarchy3"/>
    <dgm:cxn modelId="{CECD97EC-9998-410B-B602-7D5742F1B22D}" type="presParOf" srcId="{C7AECFF5-ADD7-43AD-A2CC-8C526EBA0A4B}" destId="{99AEC31E-29F0-4084-99DF-A7DBC8EC36D6}" srcOrd="0" destOrd="0" presId="urn:microsoft.com/office/officeart/2005/8/layout/hierarchy3"/>
    <dgm:cxn modelId="{DD497CA2-5414-4738-A7E9-A8E49A83F968}" type="presParOf" srcId="{C7AECFF5-ADD7-43AD-A2CC-8C526EBA0A4B}" destId="{EA55D054-D887-4798-87C6-EEB2BD8C7E87}" srcOrd="1" destOrd="0" presId="urn:microsoft.com/office/officeart/2005/8/layout/hierarchy3"/>
    <dgm:cxn modelId="{A736BA5D-FFC0-4046-B3AE-E5B271FA6A1B}" type="presParOf" srcId="{D5D1739F-57D3-40C3-8208-7C1706B9C120}" destId="{ED7BC22C-F3F5-4A15-84BD-BAE75E67D70C}" srcOrd="1" destOrd="0" presId="urn:microsoft.com/office/officeart/2005/8/layout/hierarchy3"/>
    <dgm:cxn modelId="{14ED2CDD-53C1-447A-B5C9-502310AFA481}" type="presParOf" srcId="{ED7BC22C-F3F5-4A15-84BD-BAE75E67D70C}" destId="{7FC8FE5E-4FC2-411F-8961-AABA5AD91C4F}" srcOrd="0" destOrd="0" presId="urn:microsoft.com/office/officeart/2005/8/layout/hierarchy3"/>
    <dgm:cxn modelId="{E6B098E1-878C-418C-A8F2-776291EEE2FB}" type="presParOf" srcId="{ED7BC22C-F3F5-4A15-84BD-BAE75E67D70C}" destId="{2D098F1B-428F-4B2A-99E1-6775B1EF886C}" srcOrd="1" destOrd="0" presId="urn:microsoft.com/office/officeart/2005/8/layout/hierarchy3"/>
    <dgm:cxn modelId="{572AE622-1B1A-48D6-9C02-8D30B098C66B}" type="presParOf" srcId="{ED7BC22C-F3F5-4A15-84BD-BAE75E67D70C}" destId="{432F82AB-6F5E-4202-9FA1-D5ECB4D39102}" srcOrd="2" destOrd="0" presId="urn:microsoft.com/office/officeart/2005/8/layout/hierarchy3"/>
    <dgm:cxn modelId="{1171A6E2-C4E3-4374-A287-0B5B612CC142}" type="presParOf" srcId="{ED7BC22C-F3F5-4A15-84BD-BAE75E67D70C}" destId="{60A136D9-0C3E-435F-99BC-B6FAD923BE09}" srcOrd="3" destOrd="0" presId="urn:microsoft.com/office/officeart/2005/8/layout/hierarchy3"/>
    <dgm:cxn modelId="{3C489C36-3AF5-4B66-B42A-A0939C9ED3AD}" type="presParOf" srcId="{6A321F43-6CFA-4384-A98C-CC1C19993398}" destId="{89F6EC61-0C14-4CBF-A912-604DDEDFD73F}" srcOrd="1" destOrd="0" presId="urn:microsoft.com/office/officeart/2005/8/layout/hierarchy3"/>
    <dgm:cxn modelId="{53154FB5-B955-4609-9FAC-A801B15C2E1B}" type="presParOf" srcId="{89F6EC61-0C14-4CBF-A912-604DDEDFD73F}" destId="{2A032A21-37AD-409C-A331-ABFFB2F5D4AB}" srcOrd="0" destOrd="0" presId="urn:microsoft.com/office/officeart/2005/8/layout/hierarchy3"/>
    <dgm:cxn modelId="{C0EEEACE-58A5-4DF8-975D-3E9F03E9585C}" type="presParOf" srcId="{2A032A21-37AD-409C-A331-ABFFB2F5D4AB}" destId="{E0051D6F-B81C-4885-8AD1-F3B056A5C312}" srcOrd="0" destOrd="0" presId="urn:microsoft.com/office/officeart/2005/8/layout/hierarchy3"/>
    <dgm:cxn modelId="{7E3864FC-21B0-4082-B7B1-9923FD1846F3}" type="presParOf" srcId="{2A032A21-37AD-409C-A331-ABFFB2F5D4AB}" destId="{614D7E28-A47E-4F79-810B-8510E5A92CAA}" srcOrd="1" destOrd="0" presId="urn:microsoft.com/office/officeart/2005/8/layout/hierarchy3"/>
    <dgm:cxn modelId="{38AF6B4C-907D-4666-A64A-0EE995DF649F}" type="presParOf" srcId="{89F6EC61-0C14-4CBF-A912-604DDEDFD73F}" destId="{EADFDB91-EE28-4AB9-B49D-502721915ACB}" srcOrd="1" destOrd="0" presId="urn:microsoft.com/office/officeart/2005/8/layout/hierarchy3"/>
    <dgm:cxn modelId="{00063948-4B3D-4888-AA50-19AF8B059ACB}" type="presParOf" srcId="{EADFDB91-EE28-4AB9-B49D-502721915ACB}" destId="{F779B4A9-1A71-4F4D-82C0-74713D2E00E8}" srcOrd="0" destOrd="0" presId="urn:microsoft.com/office/officeart/2005/8/layout/hierarchy3"/>
    <dgm:cxn modelId="{5BE44A75-7FC5-4932-B037-FB0DA216C513}" type="presParOf" srcId="{EADFDB91-EE28-4AB9-B49D-502721915ACB}" destId="{3EFFA123-FA10-4A22-B104-36C3D38559D4}" srcOrd="1" destOrd="0" presId="urn:microsoft.com/office/officeart/2005/8/layout/hierarchy3"/>
    <dgm:cxn modelId="{4A1D46EE-DD76-4DF2-A0EF-E515AE991A19}" type="presParOf" srcId="{EADFDB91-EE28-4AB9-B49D-502721915ACB}" destId="{9A6B80B2-87BB-4769-B6BA-21B9029020CE}" srcOrd="2" destOrd="0" presId="urn:microsoft.com/office/officeart/2005/8/layout/hierarchy3"/>
    <dgm:cxn modelId="{462A2471-A8AC-4A44-BCBD-F70F0115D843}" type="presParOf" srcId="{EADFDB91-EE28-4AB9-B49D-502721915ACB}" destId="{3816BACA-050A-4F8C-AE69-5A0D25C0124A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F2A0DDC-CEF0-4295-BC93-629794E324CE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59F0DC43-DA3D-4B1D-9F3C-CDE92161564A}">
      <dgm:prSet phldrT="[ข้อความ]" custT="1"/>
      <dgm:spPr>
        <a:solidFill>
          <a:schemeClr val="accent4">
            <a:lumMod val="20000"/>
            <a:lumOff val="80000"/>
            <a:alpha val="40000"/>
          </a:schemeClr>
        </a:solidFill>
      </dgm:spPr>
      <dgm:t>
        <a:bodyPr/>
        <a:lstStyle/>
        <a:p>
          <a:r>
            <a:rPr lang="en-US" sz="3200" b="1" dirty="0">
              <a:cs typeface="+mn-cs"/>
            </a:rPr>
            <a:t>  1. </a:t>
          </a:r>
          <a:r>
            <a:rPr lang="th-TH" sz="3200" b="1" dirty="0">
              <a:cs typeface="+mn-cs"/>
            </a:rPr>
            <a:t>พัฒนาคลินิกชะลอไตเสื่อม</a:t>
          </a:r>
        </a:p>
        <a:p>
          <a:r>
            <a:rPr lang="th-TH" sz="3200" b="1" dirty="0">
              <a:cs typeface="+mn-cs"/>
            </a:rPr>
            <a:t>      ให้มีคุณภาพ ทุกระดับ</a:t>
          </a:r>
        </a:p>
      </dgm:t>
    </dgm:pt>
    <dgm:pt modelId="{14351F99-B35F-4F33-A830-1D211F6B5A79}" type="parTrans" cxnId="{F0D11E0E-23FD-481F-BF9D-CFE0A3C2344A}">
      <dgm:prSet/>
      <dgm:spPr/>
      <dgm:t>
        <a:bodyPr/>
        <a:lstStyle/>
        <a:p>
          <a:endParaRPr lang="th-TH"/>
        </a:p>
      </dgm:t>
    </dgm:pt>
    <dgm:pt modelId="{E3916E27-9CFF-427D-BF58-EDF4C3A8518D}" type="sibTrans" cxnId="{F0D11E0E-23FD-481F-BF9D-CFE0A3C2344A}">
      <dgm:prSet/>
      <dgm:spPr/>
      <dgm:t>
        <a:bodyPr/>
        <a:lstStyle/>
        <a:p>
          <a:endParaRPr lang="th-TH"/>
        </a:p>
      </dgm:t>
    </dgm:pt>
    <dgm:pt modelId="{2C13212B-CC02-4E36-ADF0-097AC152645C}">
      <dgm:prSet phldrT="[ข้อความ]" custT="1"/>
      <dgm:spPr>
        <a:solidFill>
          <a:schemeClr val="accent6">
            <a:lumMod val="60000"/>
            <a:lumOff val="40000"/>
            <a:alpha val="40000"/>
          </a:schemeClr>
        </a:solidFill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n-US" sz="3200" b="1" dirty="0">
              <a:latin typeface="TH SarabunPSK" panose="020B0500040200020003" pitchFamily="34" charset="-34"/>
              <a:cs typeface="+mn-cs"/>
            </a:rPr>
            <a:t>2. </a:t>
          </a:r>
          <a:r>
            <a:rPr lang="th-TH" sz="3200" b="1" dirty="0">
              <a:latin typeface="TH SarabunPSK" panose="020B0500040200020003" pitchFamily="34" charset="-34"/>
              <a:cs typeface="+mn-cs"/>
            </a:rPr>
            <a:t>ขยายหมู่บ้าน ตำบล สถานประกอบการ  หน่วยงานราชการต้นแบบลดเสี่ยงลดโรค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th-TH" sz="3200" b="1" dirty="0">
              <a:latin typeface="TH SarabunPSK" panose="020B0500040200020003" pitchFamily="34" charset="-34"/>
              <a:cs typeface="+mn-cs"/>
            </a:rPr>
            <a:t>“นคร  </a:t>
          </a:r>
          <a:r>
            <a:rPr lang="en-US" sz="3200" b="1" dirty="0">
              <a:latin typeface="TH SarabunPSK" panose="020B0500040200020003" pitchFamily="34" charset="-34"/>
              <a:cs typeface="+mn-cs"/>
            </a:rPr>
            <a:t>3</a:t>
          </a:r>
          <a:r>
            <a:rPr lang="th-TH" sz="3200" b="1" dirty="0">
              <a:latin typeface="TH SarabunPSK" panose="020B0500040200020003" pitchFamily="34" charset="-34"/>
              <a:cs typeface="+mn-cs"/>
            </a:rPr>
            <a:t> อ. </a:t>
          </a:r>
          <a:r>
            <a:rPr lang="en-US" sz="3200" b="1" dirty="0">
              <a:latin typeface="TH SarabunPSK" panose="020B0500040200020003" pitchFamily="34" charset="-34"/>
              <a:cs typeface="+mn-cs"/>
            </a:rPr>
            <a:t>3</a:t>
          </a:r>
          <a:r>
            <a:rPr lang="th-TH" sz="3200" b="1" dirty="0">
              <a:latin typeface="TH SarabunPSK" panose="020B0500040200020003" pitchFamily="34" charset="-34"/>
              <a:cs typeface="+mn-cs"/>
            </a:rPr>
            <a:t> ส.”</a:t>
          </a:r>
        </a:p>
      </dgm:t>
    </dgm:pt>
    <dgm:pt modelId="{A15EB5DD-D61C-4276-A563-09E6C2BA32FF}" type="parTrans" cxnId="{B4B42353-A3AE-4CF9-97BE-580F57959283}">
      <dgm:prSet/>
      <dgm:spPr/>
      <dgm:t>
        <a:bodyPr/>
        <a:lstStyle/>
        <a:p>
          <a:endParaRPr lang="th-TH"/>
        </a:p>
      </dgm:t>
    </dgm:pt>
    <dgm:pt modelId="{6424E7B7-5A1B-4760-9760-95DF18958BBD}" type="sibTrans" cxnId="{B4B42353-A3AE-4CF9-97BE-580F57959283}">
      <dgm:prSet/>
      <dgm:spPr/>
      <dgm:t>
        <a:bodyPr/>
        <a:lstStyle/>
        <a:p>
          <a:endParaRPr lang="th-TH"/>
        </a:p>
      </dgm:t>
    </dgm:pt>
    <dgm:pt modelId="{53265C36-A538-402F-AB25-0F30A1FBF719}">
      <dgm:prSet phldrT="[ข้อความ]" custT="1"/>
      <dgm:spPr>
        <a:solidFill>
          <a:srgbClr val="66FFCC">
            <a:alpha val="40000"/>
          </a:srgbClr>
        </a:solidFill>
      </dgm:spPr>
      <dgm:t>
        <a:bodyPr/>
        <a:lstStyle/>
        <a:p>
          <a:pPr algn="r"/>
          <a:r>
            <a:rPr lang="th-TH" sz="3600" b="1" dirty="0">
              <a:cs typeface="+mn-cs"/>
            </a:rPr>
            <a:t>         </a:t>
          </a:r>
          <a:r>
            <a:rPr lang="en-US" sz="3200" b="1" dirty="0">
              <a:cs typeface="+mn-cs"/>
            </a:rPr>
            <a:t>3. </a:t>
          </a:r>
          <a:r>
            <a:rPr lang="th-TH" sz="3200" b="1" dirty="0">
              <a:cs typeface="+mn-cs"/>
            </a:rPr>
            <a:t>ผลักดันให้มีหลักสูตรเรียนรู้เรื่องโรคเบาหวาน โรคความดันโลหิตสูง</a:t>
          </a:r>
        </a:p>
        <a:p>
          <a:pPr algn="r"/>
          <a:r>
            <a:rPr lang="en-US" sz="3200" b="1" dirty="0">
              <a:cs typeface="+mn-cs"/>
            </a:rPr>
            <a:t> </a:t>
          </a:r>
          <a:r>
            <a:rPr lang="th-TH" sz="3200" b="1" dirty="0">
              <a:cs typeface="+mn-cs"/>
            </a:rPr>
            <a:t>เข้าสู่ระบบการศึกษาท้องถิ่น(ระดับประถมและมัธยม)</a:t>
          </a:r>
          <a:endParaRPr lang="th-TH" sz="3600" b="1" dirty="0">
            <a:cs typeface="+mn-cs"/>
          </a:endParaRPr>
        </a:p>
      </dgm:t>
    </dgm:pt>
    <dgm:pt modelId="{CEB601B8-F7AC-4D8C-BA33-8632CE2F76BB}" type="parTrans" cxnId="{8CC6DCC1-9FF7-45D7-837F-9CC5E49D034B}">
      <dgm:prSet/>
      <dgm:spPr/>
      <dgm:t>
        <a:bodyPr/>
        <a:lstStyle/>
        <a:p>
          <a:endParaRPr lang="th-TH"/>
        </a:p>
      </dgm:t>
    </dgm:pt>
    <dgm:pt modelId="{BED4CA07-E978-4461-9A8C-42BA24FF1C99}" type="sibTrans" cxnId="{8CC6DCC1-9FF7-45D7-837F-9CC5E49D034B}">
      <dgm:prSet/>
      <dgm:spPr/>
      <dgm:t>
        <a:bodyPr/>
        <a:lstStyle/>
        <a:p>
          <a:endParaRPr lang="th-TH"/>
        </a:p>
      </dgm:t>
    </dgm:pt>
    <dgm:pt modelId="{B3F90D47-8E95-4072-AF3A-8B35800EC381}" type="pres">
      <dgm:prSet presAssocID="{7F2A0DDC-CEF0-4295-BC93-629794E324CE}" presName="Name0" presStyleCnt="0">
        <dgm:presLayoutVars>
          <dgm:dir/>
          <dgm:resizeHandles val="exact"/>
        </dgm:presLayoutVars>
      </dgm:prSet>
      <dgm:spPr/>
    </dgm:pt>
    <dgm:pt modelId="{53C097A6-419A-4370-8007-EA0D26E45B0E}" type="pres">
      <dgm:prSet presAssocID="{59F0DC43-DA3D-4B1D-9F3C-CDE92161564A}" presName="composite" presStyleCnt="0"/>
      <dgm:spPr/>
    </dgm:pt>
    <dgm:pt modelId="{E2CAFA1E-778A-420F-B42D-8E04DCB63659}" type="pres">
      <dgm:prSet presAssocID="{59F0DC43-DA3D-4B1D-9F3C-CDE92161564A}" presName="rect1" presStyleLbl="trAlignAcc1" presStyleIdx="0" presStyleCnt="3" custScaleX="105421" custLinFactNeighborX="-1010" custLinFactNeighborY="-8860">
        <dgm:presLayoutVars>
          <dgm:bulletEnabled val="1"/>
        </dgm:presLayoutVars>
      </dgm:prSet>
      <dgm:spPr/>
    </dgm:pt>
    <dgm:pt modelId="{2B023B7A-A6E6-4D0B-965B-F2C3C17BD750}" type="pres">
      <dgm:prSet presAssocID="{59F0DC43-DA3D-4B1D-9F3C-CDE92161564A}" presName="rect2" presStyleLbl="fgImgPlace1" presStyleIdx="0" presStyleCnt="3" custLinFactNeighborX="4276" custLinFactNeighborY="7048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prst="angle"/>
        </a:sp3d>
      </dgm:spPr>
    </dgm:pt>
    <dgm:pt modelId="{DE4AFAA5-E0FA-4774-89E1-FE1A5B16E575}" type="pres">
      <dgm:prSet presAssocID="{E3916E27-9CFF-427D-BF58-EDF4C3A8518D}" presName="sibTrans" presStyleCnt="0"/>
      <dgm:spPr/>
    </dgm:pt>
    <dgm:pt modelId="{8EAE9045-3985-433A-914F-D44144B6F16A}" type="pres">
      <dgm:prSet presAssocID="{2C13212B-CC02-4E36-ADF0-097AC152645C}" presName="composite" presStyleCnt="0"/>
      <dgm:spPr/>
    </dgm:pt>
    <dgm:pt modelId="{519F38EB-2492-4CF1-9F37-B8F49E6B562A}" type="pres">
      <dgm:prSet presAssocID="{2C13212B-CC02-4E36-ADF0-097AC152645C}" presName="rect1" presStyleLbl="trAlignAcc1" presStyleIdx="1" presStyleCnt="3" custScaleX="139759" custScaleY="122789" custLinFactNeighborX="24" custLinFactNeighborY="-16500">
        <dgm:presLayoutVars>
          <dgm:bulletEnabled val="1"/>
        </dgm:presLayoutVars>
      </dgm:prSet>
      <dgm:spPr/>
    </dgm:pt>
    <dgm:pt modelId="{4B9D2A6B-D3C2-4D1D-9D7F-97BEF7E813B2}" type="pres">
      <dgm:prSet presAssocID="{2C13212B-CC02-4E36-ADF0-097AC152645C}" presName="rect2" presStyleLbl="fgImgPlace1" presStyleIdx="1" presStyleCnt="3" custScaleX="125436" custScaleY="110708" custLinFactNeighborX="-75841" custLinFactNeighborY="-693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 prst="angle"/>
        </a:sp3d>
      </dgm:spPr>
    </dgm:pt>
    <dgm:pt modelId="{C8DF92C8-ED00-4CA2-9C6C-C329B0D900F5}" type="pres">
      <dgm:prSet presAssocID="{6424E7B7-5A1B-4760-9760-95DF18958BBD}" presName="sibTrans" presStyleCnt="0"/>
      <dgm:spPr/>
    </dgm:pt>
    <dgm:pt modelId="{C67CD8BE-CFAA-4CCD-B574-9B9C79138258}" type="pres">
      <dgm:prSet presAssocID="{53265C36-A538-402F-AB25-0F30A1FBF719}" presName="composite" presStyleCnt="0"/>
      <dgm:spPr/>
    </dgm:pt>
    <dgm:pt modelId="{ED49D8A7-31A5-4AC4-9D65-56C003DFF457}" type="pres">
      <dgm:prSet presAssocID="{53265C36-A538-402F-AB25-0F30A1FBF719}" presName="rect1" presStyleLbl="trAlignAcc1" presStyleIdx="2" presStyleCnt="3" custScaleX="229146" custLinFactNeighborX="6725" custLinFactNeighborY="-6531">
        <dgm:presLayoutVars>
          <dgm:bulletEnabled val="1"/>
        </dgm:presLayoutVars>
      </dgm:prSet>
      <dgm:spPr/>
    </dgm:pt>
    <dgm:pt modelId="{2D99145D-2E51-470B-A67B-CD40ED75D6E8}" type="pres">
      <dgm:prSet presAssocID="{53265C36-A538-402F-AB25-0F30A1FBF719}" presName="rect2" presStyleLbl="fgImgPlace1" presStyleIdx="2" presStyleCnt="3" custScaleX="192013" custLinFactX="-100000" custLinFactNeighborX="-115356" custLinFactNeighborY="4249"/>
      <dgm:spPr/>
    </dgm:pt>
  </dgm:ptLst>
  <dgm:cxnLst>
    <dgm:cxn modelId="{F0D11E0E-23FD-481F-BF9D-CFE0A3C2344A}" srcId="{7F2A0DDC-CEF0-4295-BC93-629794E324CE}" destId="{59F0DC43-DA3D-4B1D-9F3C-CDE92161564A}" srcOrd="0" destOrd="0" parTransId="{14351F99-B35F-4F33-A830-1D211F6B5A79}" sibTransId="{E3916E27-9CFF-427D-BF58-EDF4C3A8518D}"/>
    <dgm:cxn modelId="{25F9D429-CE73-457F-A55C-5F4C5F494A0A}" type="presOf" srcId="{2C13212B-CC02-4E36-ADF0-097AC152645C}" destId="{519F38EB-2492-4CF1-9F37-B8F49E6B562A}" srcOrd="0" destOrd="0" presId="urn:microsoft.com/office/officeart/2008/layout/PictureStrips"/>
    <dgm:cxn modelId="{B4B42353-A3AE-4CF9-97BE-580F57959283}" srcId="{7F2A0DDC-CEF0-4295-BC93-629794E324CE}" destId="{2C13212B-CC02-4E36-ADF0-097AC152645C}" srcOrd="1" destOrd="0" parTransId="{A15EB5DD-D61C-4276-A563-09E6C2BA32FF}" sibTransId="{6424E7B7-5A1B-4760-9760-95DF18958BBD}"/>
    <dgm:cxn modelId="{52DAE553-EFED-44EB-8622-3344DA9C1DE8}" type="presOf" srcId="{53265C36-A538-402F-AB25-0F30A1FBF719}" destId="{ED49D8A7-31A5-4AC4-9D65-56C003DFF457}" srcOrd="0" destOrd="0" presId="urn:microsoft.com/office/officeart/2008/layout/PictureStrips"/>
    <dgm:cxn modelId="{211C93BB-05C4-43AD-8276-D8F56962D4DF}" type="presOf" srcId="{59F0DC43-DA3D-4B1D-9F3C-CDE92161564A}" destId="{E2CAFA1E-778A-420F-B42D-8E04DCB63659}" srcOrd="0" destOrd="0" presId="urn:microsoft.com/office/officeart/2008/layout/PictureStrips"/>
    <dgm:cxn modelId="{8CC6DCC1-9FF7-45D7-837F-9CC5E49D034B}" srcId="{7F2A0DDC-CEF0-4295-BC93-629794E324CE}" destId="{53265C36-A538-402F-AB25-0F30A1FBF719}" srcOrd="2" destOrd="0" parTransId="{CEB601B8-F7AC-4D8C-BA33-8632CE2F76BB}" sibTransId="{BED4CA07-E978-4461-9A8C-42BA24FF1C99}"/>
    <dgm:cxn modelId="{C2C658E2-9363-4486-97F2-308615B5C385}" type="presOf" srcId="{7F2A0DDC-CEF0-4295-BC93-629794E324CE}" destId="{B3F90D47-8E95-4072-AF3A-8B35800EC381}" srcOrd="0" destOrd="0" presId="urn:microsoft.com/office/officeart/2008/layout/PictureStrips"/>
    <dgm:cxn modelId="{4FAC0387-8EC5-42EC-A80F-A8DD22835BCF}" type="presParOf" srcId="{B3F90D47-8E95-4072-AF3A-8B35800EC381}" destId="{53C097A6-419A-4370-8007-EA0D26E45B0E}" srcOrd="0" destOrd="0" presId="urn:microsoft.com/office/officeart/2008/layout/PictureStrips"/>
    <dgm:cxn modelId="{D7AD3A2C-AD17-4FDE-8C2D-D9E652355943}" type="presParOf" srcId="{53C097A6-419A-4370-8007-EA0D26E45B0E}" destId="{E2CAFA1E-778A-420F-B42D-8E04DCB63659}" srcOrd="0" destOrd="0" presId="urn:microsoft.com/office/officeart/2008/layout/PictureStrips"/>
    <dgm:cxn modelId="{103DB80D-2D9C-4118-AAC7-22B86FD4225F}" type="presParOf" srcId="{53C097A6-419A-4370-8007-EA0D26E45B0E}" destId="{2B023B7A-A6E6-4D0B-965B-F2C3C17BD750}" srcOrd="1" destOrd="0" presId="urn:microsoft.com/office/officeart/2008/layout/PictureStrips"/>
    <dgm:cxn modelId="{C32367C1-9F8A-40CB-8069-7A973250D07F}" type="presParOf" srcId="{B3F90D47-8E95-4072-AF3A-8B35800EC381}" destId="{DE4AFAA5-E0FA-4774-89E1-FE1A5B16E575}" srcOrd="1" destOrd="0" presId="urn:microsoft.com/office/officeart/2008/layout/PictureStrips"/>
    <dgm:cxn modelId="{879EA7F2-6F0D-4169-A614-D02D30BC8AD0}" type="presParOf" srcId="{B3F90D47-8E95-4072-AF3A-8B35800EC381}" destId="{8EAE9045-3985-433A-914F-D44144B6F16A}" srcOrd="2" destOrd="0" presId="urn:microsoft.com/office/officeart/2008/layout/PictureStrips"/>
    <dgm:cxn modelId="{115DB536-9C8C-4560-A22B-63A4C6BEE0E9}" type="presParOf" srcId="{8EAE9045-3985-433A-914F-D44144B6F16A}" destId="{519F38EB-2492-4CF1-9F37-B8F49E6B562A}" srcOrd="0" destOrd="0" presId="urn:microsoft.com/office/officeart/2008/layout/PictureStrips"/>
    <dgm:cxn modelId="{F897C96B-08CB-4E0B-8F2B-454F1D2564D7}" type="presParOf" srcId="{8EAE9045-3985-433A-914F-D44144B6F16A}" destId="{4B9D2A6B-D3C2-4D1D-9D7F-97BEF7E813B2}" srcOrd="1" destOrd="0" presId="urn:microsoft.com/office/officeart/2008/layout/PictureStrips"/>
    <dgm:cxn modelId="{10BC3B59-E902-4CE8-B854-995B2DC1B87C}" type="presParOf" srcId="{B3F90D47-8E95-4072-AF3A-8B35800EC381}" destId="{C8DF92C8-ED00-4CA2-9C6C-C329B0D900F5}" srcOrd="3" destOrd="0" presId="urn:microsoft.com/office/officeart/2008/layout/PictureStrips"/>
    <dgm:cxn modelId="{B547F6C6-DAF4-46B6-BD88-26DDDCFB1DBB}" type="presParOf" srcId="{B3F90D47-8E95-4072-AF3A-8B35800EC381}" destId="{C67CD8BE-CFAA-4CCD-B574-9B9C79138258}" srcOrd="4" destOrd="0" presId="urn:microsoft.com/office/officeart/2008/layout/PictureStrips"/>
    <dgm:cxn modelId="{76151921-C923-42C9-8E69-0239262A2D12}" type="presParOf" srcId="{C67CD8BE-CFAA-4CCD-B574-9B9C79138258}" destId="{ED49D8A7-31A5-4AC4-9D65-56C003DFF457}" srcOrd="0" destOrd="0" presId="urn:microsoft.com/office/officeart/2008/layout/PictureStrips"/>
    <dgm:cxn modelId="{A9669F72-DA7A-4F56-82A4-EE0C320BB2BE}" type="presParOf" srcId="{C67CD8BE-CFAA-4CCD-B574-9B9C79138258}" destId="{2D99145D-2E51-470B-A67B-CD40ED75D6E8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9B62B0-9614-4736-ACEA-9F2CA0C6A377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h-TH"/>
        </a:p>
      </dgm:t>
    </dgm:pt>
    <dgm:pt modelId="{CA77D2B0-6CE7-4558-929E-7EC65A7B1B76}">
      <dgm:prSet phldrT="[ข้อความ]" custT="1"/>
      <dgm:spPr/>
      <dgm:t>
        <a:bodyPr/>
        <a:lstStyle/>
        <a:p>
          <a:r>
            <a:rPr lang="en-US" sz="4000" b="1" dirty="0">
              <a:cs typeface="+mn-cs"/>
            </a:rPr>
            <a:t>4.</a:t>
          </a:r>
          <a:r>
            <a:rPr lang="th-TH" sz="4000" b="1" dirty="0">
              <a:cs typeface="+mn-cs"/>
            </a:rPr>
            <a:t> ผลงาน </a:t>
          </a:r>
          <a:r>
            <a:rPr lang="en-US" sz="4000" b="1" dirty="0">
              <a:cs typeface="+mn-cs"/>
            </a:rPr>
            <a:t>10 </a:t>
          </a:r>
          <a:r>
            <a:rPr lang="th-TH" sz="4000" b="1" dirty="0">
              <a:cs typeface="+mn-cs"/>
            </a:rPr>
            <a:t>เดือน</a:t>
          </a:r>
        </a:p>
      </dgm:t>
    </dgm:pt>
    <dgm:pt modelId="{0B73111A-8556-462C-B5BC-9D316DEA8606}" type="parTrans" cxnId="{1825D0C7-BF24-427E-BA66-6C6A895B71D5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E3082E0B-9312-47CB-B27C-1759229F4CCB}" type="sibTrans" cxnId="{1825D0C7-BF24-427E-BA66-6C6A895B71D5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742FB277-E0D9-49DF-987A-8E57B6A42F77}">
      <dgm:prSet phldrT="[ข้อความ]" custT="1"/>
      <dgm:spPr/>
      <dgm:t>
        <a:bodyPr/>
        <a:lstStyle/>
        <a:p>
          <a:endParaRPr lang="th-TH" sz="4000" b="1" dirty="0">
            <a:cs typeface="+mn-cs"/>
          </a:endParaRPr>
        </a:p>
      </dgm:t>
    </dgm:pt>
    <dgm:pt modelId="{BCCFCF0C-FBC1-4347-8F59-D0FC0C88C87F}" type="sibTrans" cxnId="{120CA70B-97B7-45CF-A71D-5156D941215A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69954563-A1AC-4FCE-B842-107796DB6DF0}" type="parTrans" cxnId="{120CA70B-97B7-45CF-A71D-5156D941215A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1CA3D0A0-36D9-42DD-98D3-2BAD59E333C4}">
      <dgm:prSet phldrT="[ข้อความ]" custT="1"/>
      <dgm:spPr/>
      <dgm:t>
        <a:bodyPr/>
        <a:lstStyle/>
        <a:p>
          <a:r>
            <a:rPr lang="en-US" sz="4000" b="1" dirty="0">
              <a:cs typeface="+mn-cs"/>
            </a:rPr>
            <a:t>5. </a:t>
          </a:r>
          <a:r>
            <a:rPr lang="th-TH" sz="4000" b="1" dirty="0">
              <a:cs typeface="+mn-cs"/>
            </a:rPr>
            <a:t>แผนพัฒนาสำคัญ</a:t>
          </a:r>
        </a:p>
      </dgm:t>
    </dgm:pt>
    <dgm:pt modelId="{9EDEACC7-A2BA-4A4B-A8DD-A00CB123A5DE}" type="sibTrans" cxnId="{513A37DD-A4CC-447E-B065-7DB79F0AB91C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2669EB33-E881-448F-9BCA-9E5AE65FC897}" type="parTrans" cxnId="{513A37DD-A4CC-447E-B065-7DB79F0AB91C}">
      <dgm:prSet/>
      <dgm:spPr/>
      <dgm:t>
        <a:bodyPr/>
        <a:lstStyle/>
        <a:p>
          <a:endParaRPr lang="th-TH" sz="4000" b="1">
            <a:cs typeface="+mn-cs"/>
          </a:endParaRPr>
        </a:p>
      </dgm:t>
    </dgm:pt>
    <dgm:pt modelId="{8A57AF2F-3B21-4EB3-B453-B335FE79078D}" type="pres">
      <dgm:prSet presAssocID="{F79B62B0-9614-4736-ACEA-9F2CA0C6A377}" presName="linear" presStyleCnt="0">
        <dgm:presLayoutVars>
          <dgm:dir/>
          <dgm:animLvl val="lvl"/>
          <dgm:resizeHandles val="exact"/>
        </dgm:presLayoutVars>
      </dgm:prSet>
      <dgm:spPr/>
    </dgm:pt>
    <dgm:pt modelId="{ED53AA03-146B-4888-8DA5-7B838D97FDD5}" type="pres">
      <dgm:prSet presAssocID="{CA77D2B0-6CE7-4558-929E-7EC65A7B1B76}" presName="parentLin" presStyleCnt="0"/>
      <dgm:spPr/>
    </dgm:pt>
    <dgm:pt modelId="{88E15002-5D33-4613-9701-81F76C915873}" type="pres">
      <dgm:prSet presAssocID="{CA77D2B0-6CE7-4558-929E-7EC65A7B1B76}" presName="parentLeftMargin" presStyleLbl="node1" presStyleIdx="0" presStyleCnt="3"/>
      <dgm:spPr/>
    </dgm:pt>
    <dgm:pt modelId="{BB96461C-D8AE-477F-B943-6A073B2F6602}" type="pres">
      <dgm:prSet presAssocID="{CA77D2B0-6CE7-4558-929E-7EC65A7B1B7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CEF2FBA9-CE5D-411F-A6A7-3500716FF702}" type="pres">
      <dgm:prSet presAssocID="{CA77D2B0-6CE7-4558-929E-7EC65A7B1B76}" presName="negativeSpace" presStyleCnt="0"/>
      <dgm:spPr/>
    </dgm:pt>
    <dgm:pt modelId="{6D45B3BA-A5F8-40F9-BE5D-32333AAB5D94}" type="pres">
      <dgm:prSet presAssocID="{CA77D2B0-6CE7-4558-929E-7EC65A7B1B76}" presName="childText" presStyleLbl="conFgAcc1" presStyleIdx="0" presStyleCnt="3">
        <dgm:presLayoutVars>
          <dgm:bulletEnabled val="1"/>
        </dgm:presLayoutVars>
      </dgm:prSet>
      <dgm:spPr/>
    </dgm:pt>
    <dgm:pt modelId="{1FDB4DD6-DC70-42B1-9A09-E1304266F557}" type="pres">
      <dgm:prSet presAssocID="{E3082E0B-9312-47CB-B27C-1759229F4CCB}" presName="spaceBetweenRectangles" presStyleCnt="0"/>
      <dgm:spPr/>
    </dgm:pt>
    <dgm:pt modelId="{24B0A036-93C6-4F2E-8D46-C276AC73137D}" type="pres">
      <dgm:prSet presAssocID="{1CA3D0A0-36D9-42DD-98D3-2BAD59E333C4}" presName="parentLin" presStyleCnt="0"/>
      <dgm:spPr/>
    </dgm:pt>
    <dgm:pt modelId="{FA963B90-C94A-4EDE-B7E3-A5704EC3907E}" type="pres">
      <dgm:prSet presAssocID="{1CA3D0A0-36D9-42DD-98D3-2BAD59E333C4}" presName="parentLeftMargin" presStyleLbl="node1" presStyleIdx="0" presStyleCnt="3"/>
      <dgm:spPr/>
    </dgm:pt>
    <dgm:pt modelId="{1A229624-BDB9-4A43-9D65-DC9578CAEEB2}" type="pres">
      <dgm:prSet presAssocID="{1CA3D0A0-36D9-42DD-98D3-2BAD59E333C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45EA076-394C-4F0D-A210-7FA250248630}" type="pres">
      <dgm:prSet presAssocID="{1CA3D0A0-36D9-42DD-98D3-2BAD59E333C4}" presName="negativeSpace" presStyleCnt="0"/>
      <dgm:spPr/>
    </dgm:pt>
    <dgm:pt modelId="{DDC0D0A1-6B83-45FD-9177-A4E49157E726}" type="pres">
      <dgm:prSet presAssocID="{1CA3D0A0-36D9-42DD-98D3-2BAD59E333C4}" presName="childText" presStyleLbl="conFgAcc1" presStyleIdx="1" presStyleCnt="3">
        <dgm:presLayoutVars>
          <dgm:bulletEnabled val="1"/>
        </dgm:presLayoutVars>
      </dgm:prSet>
      <dgm:spPr/>
    </dgm:pt>
    <dgm:pt modelId="{ABB269FE-F0EE-499D-B9D1-6D0B8DC49A43}" type="pres">
      <dgm:prSet presAssocID="{9EDEACC7-A2BA-4A4B-A8DD-A00CB123A5DE}" presName="spaceBetweenRectangles" presStyleCnt="0"/>
      <dgm:spPr/>
    </dgm:pt>
    <dgm:pt modelId="{EF818659-F715-41E0-84F2-9633FC42C6CD}" type="pres">
      <dgm:prSet presAssocID="{742FB277-E0D9-49DF-987A-8E57B6A42F77}" presName="parentLin" presStyleCnt="0"/>
      <dgm:spPr/>
    </dgm:pt>
    <dgm:pt modelId="{122FC158-7E38-471A-A0EF-FFB48AF7CC1A}" type="pres">
      <dgm:prSet presAssocID="{742FB277-E0D9-49DF-987A-8E57B6A42F77}" presName="parentLeftMargin" presStyleLbl="node1" presStyleIdx="1" presStyleCnt="3"/>
      <dgm:spPr/>
    </dgm:pt>
    <dgm:pt modelId="{DDF6F413-0C63-4A63-B717-FA9F3AFC6873}" type="pres">
      <dgm:prSet presAssocID="{742FB277-E0D9-49DF-987A-8E57B6A42F7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4B8193B-9D53-4A5D-A9C8-F39889882ADC}" type="pres">
      <dgm:prSet presAssocID="{742FB277-E0D9-49DF-987A-8E57B6A42F77}" presName="negativeSpace" presStyleCnt="0"/>
      <dgm:spPr/>
    </dgm:pt>
    <dgm:pt modelId="{A4C276FA-52BA-414B-B8D9-84AD8D769819}" type="pres">
      <dgm:prSet presAssocID="{742FB277-E0D9-49DF-987A-8E57B6A42F7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2135C101-1B15-4D94-A906-F9BF38268661}" type="presOf" srcId="{742FB277-E0D9-49DF-987A-8E57B6A42F77}" destId="{DDF6F413-0C63-4A63-B717-FA9F3AFC6873}" srcOrd="1" destOrd="0" presId="urn:microsoft.com/office/officeart/2005/8/layout/list1"/>
    <dgm:cxn modelId="{120CA70B-97B7-45CF-A71D-5156D941215A}" srcId="{F79B62B0-9614-4736-ACEA-9F2CA0C6A377}" destId="{742FB277-E0D9-49DF-987A-8E57B6A42F77}" srcOrd="2" destOrd="0" parTransId="{69954563-A1AC-4FCE-B842-107796DB6DF0}" sibTransId="{BCCFCF0C-FBC1-4347-8F59-D0FC0C88C87F}"/>
    <dgm:cxn modelId="{AC57451F-A2D0-473A-8F39-AA75CB21A75B}" type="presOf" srcId="{1CA3D0A0-36D9-42DD-98D3-2BAD59E333C4}" destId="{FA963B90-C94A-4EDE-B7E3-A5704EC3907E}" srcOrd="0" destOrd="0" presId="urn:microsoft.com/office/officeart/2005/8/layout/list1"/>
    <dgm:cxn modelId="{8369971F-88A0-442B-B4B4-4BC9C991D516}" type="presOf" srcId="{1CA3D0A0-36D9-42DD-98D3-2BAD59E333C4}" destId="{1A229624-BDB9-4A43-9D65-DC9578CAEEB2}" srcOrd="1" destOrd="0" presId="urn:microsoft.com/office/officeart/2005/8/layout/list1"/>
    <dgm:cxn modelId="{D6CB1C23-A4E5-4D6C-9E38-637DE9475836}" type="presOf" srcId="{CA77D2B0-6CE7-4558-929E-7EC65A7B1B76}" destId="{BB96461C-D8AE-477F-B943-6A073B2F6602}" srcOrd="1" destOrd="0" presId="urn:microsoft.com/office/officeart/2005/8/layout/list1"/>
    <dgm:cxn modelId="{9F7D7667-6C07-40C1-AC4E-EC12C08E4601}" type="presOf" srcId="{CA77D2B0-6CE7-4558-929E-7EC65A7B1B76}" destId="{88E15002-5D33-4613-9701-81F76C915873}" srcOrd="0" destOrd="0" presId="urn:microsoft.com/office/officeart/2005/8/layout/list1"/>
    <dgm:cxn modelId="{7B48A394-B60B-4609-B817-8EDF21FFE363}" type="presOf" srcId="{F79B62B0-9614-4736-ACEA-9F2CA0C6A377}" destId="{8A57AF2F-3B21-4EB3-B453-B335FE79078D}" srcOrd="0" destOrd="0" presId="urn:microsoft.com/office/officeart/2005/8/layout/list1"/>
    <dgm:cxn modelId="{1A29899A-AED9-432B-AAC7-D1226D41D550}" type="presOf" srcId="{742FB277-E0D9-49DF-987A-8E57B6A42F77}" destId="{122FC158-7E38-471A-A0EF-FFB48AF7CC1A}" srcOrd="0" destOrd="0" presId="urn:microsoft.com/office/officeart/2005/8/layout/list1"/>
    <dgm:cxn modelId="{1825D0C7-BF24-427E-BA66-6C6A895B71D5}" srcId="{F79B62B0-9614-4736-ACEA-9F2CA0C6A377}" destId="{CA77D2B0-6CE7-4558-929E-7EC65A7B1B76}" srcOrd="0" destOrd="0" parTransId="{0B73111A-8556-462C-B5BC-9D316DEA8606}" sibTransId="{E3082E0B-9312-47CB-B27C-1759229F4CCB}"/>
    <dgm:cxn modelId="{513A37DD-A4CC-447E-B065-7DB79F0AB91C}" srcId="{F79B62B0-9614-4736-ACEA-9F2CA0C6A377}" destId="{1CA3D0A0-36D9-42DD-98D3-2BAD59E333C4}" srcOrd="1" destOrd="0" parTransId="{2669EB33-E881-448F-9BCA-9E5AE65FC897}" sibTransId="{9EDEACC7-A2BA-4A4B-A8DD-A00CB123A5DE}"/>
    <dgm:cxn modelId="{EED68A88-E013-4F61-88B6-7A56F08F2EC5}" type="presParOf" srcId="{8A57AF2F-3B21-4EB3-B453-B335FE79078D}" destId="{ED53AA03-146B-4888-8DA5-7B838D97FDD5}" srcOrd="0" destOrd="0" presId="urn:microsoft.com/office/officeart/2005/8/layout/list1"/>
    <dgm:cxn modelId="{8F7EC10E-21E7-4A5A-ADDB-5C516EC9E47C}" type="presParOf" srcId="{ED53AA03-146B-4888-8DA5-7B838D97FDD5}" destId="{88E15002-5D33-4613-9701-81F76C915873}" srcOrd="0" destOrd="0" presId="urn:microsoft.com/office/officeart/2005/8/layout/list1"/>
    <dgm:cxn modelId="{9760733E-6D49-4C31-B885-57ADA434FDA7}" type="presParOf" srcId="{ED53AA03-146B-4888-8DA5-7B838D97FDD5}" destId="{BB96461C-D8AE-477F-B943-6A073B2F6602}" srcOrd="1" destOrd="0" presId="urn:microsoft.com/office/officeart/2005/8/layout/list1"/>
    <dgm:cxn modelId="{45374743-11CE-4CB6-B3CD-17C6AF555A0A}" type="presParOf" srcId="{8A57AF2F-3B21-4EB3-B453-B335FE79078D}" destId="{CEF2FBA9-CE5D-411F-A6A7-3500716FF702}" srcOrd="1" destOrd="0" presId="urn:microsoft.com/office/officeart/2005/8/layout/list1"/>
    <dgm:cxn modelId="{BA520AAE-6DDA-4514-B7C1-E7F1D4C82DFA}" type="presParOf" srcId="{8A57AF2F-3B21-4EB3-B453-B335FE79078D}" destId="{6D45B3BA-A5F8-40F9-BE5D-32333AAB5D94}" srcOrd="2" destOrd="0" presId="urn:microsoft.com/office/officeart/2005/8/layout/list1"/>
    <dgm:cxn modelId="{38E8B62D-6F37-446D-847C-F5284CD80111}" type="presParOf" srcId="{8A57AF2F-3B21-4EB3-B453-B335FE79078D}" destId="{1FDB4DD6-DC70-42B1-9A09-E1304266F557}" srcOrd="3" destOrd="0" presId="urn:microsoft.com/office/officeart/2005/8/layout/list1"/>
    <dgm:cxn modelId="{0FE8ABDB-ADCC-41DB-AEE1-0D408008A876}" type="presParOf" srcId="{8A57AF2F-3B21-4EB3-B453-B335FE79078D}" destId="{24B0A036-93C6-4F2E-8D46-C276AC73137D}" srcOrd="4" destOrd="0" presId="urn:microsoft.com/office/officeart/2005/8/layout/list1"/>
    <dgm:cxn modelId="{4D0F6B9B-8589-489E-819D-07F3C063A151}" type="presParOf" srcId="{24B0A036-93C6-4F2E-8D46-C276AC73137D}" destId="{FA963B90-C94A-4EDE-B7E3-A5704EC3907E}" srcOrd="0" destOrd="0" presId="urn:microsoft.com/office/officeart/2005/8/layout/list1"/>
    <dgm:cxn modelId="{4FAAE206-0793-4ACE-93AC-84432C4C772B}" type="presParOf" srcId="{24B0A036-93C6-4F2E-8D46-C276AC73137D}" destId="{1A229624-BDB9-4A43-9D65-DC9578CAEEB2}" srcOrd="1" destOrd="0" presId="urn:microsoft.com/office/officeart/2005/8/layout/list1"/>
    <dgm:cxn modelId="{C56915E1-4A39-4348-B444-5259D67CA360}" type="presParOf" srcId="{8A57AF2F-3B21-4EB3-B453-B335FE79078D}" destId="{A45EA076-394C-4F0D-A210-7FA250248630}" srcOrd="5" destOrd="0" presId="urn:microsoft.com/office/officeart/2005/8/layout/list1"/>
    <dgm:cxn modelId="{A6568482-3A72-4ED4-9AE2-ADB3F2391A1B}" type="presParOf" srcId="{8A57AF2F-3B21-4EB3-B453-B335FE79078D}" destId="{DDC0D0A1-6B83-45FD-9177-A4E49157E726}" srcOrd="6" destOrd="0" presId="urn:microsoft.com/office/officeart/2005/8/layout/list1"/>
    <dgm:cxn modelId="{A0BF75EA-E592-4D11-9F93-D6A45B8423DE}" type="presParOf" srcId="{8A57AF2F-3B21-4EB3-B453-B335FE79078D}" destId="{ABB269FE-F0EE-499D-B9D1-6D0B8DC49A43}" srcOrd="7" destOrd="0" presId="urn:microsoft.com/office/officeart/2005/8/layout/list1"/>
    <dgm:cxn modelId="{23AC85AB-AEAE-4E9F-872C-A0E2961496FD}" type="presParOf" srcId="{8A57AF2F-3B21-4EB3-B453-B335FE79078D}" destId="{EF818659-F715-41E0-84F2-9633FC42C6CD}" srcOrd="8" destOrd="0" presId="urn:microsoft.com/office/officeart/2005/8/layout/list1"/>
    <dgm:cxn modelId="{226E572D-85B8-4924-8754-BBE6EB3B889E}" type="presParOf" srcId="{EF818659-F715-41E0-84F2-9633FC42C6CD}" destId="{122FC158-7E38-471A-A0EF-FFB48AF7CC1A}" srcOrd="0" destOrd="0" presId="urn:microsoft.com/office/officeart/2005/8/layout/list1"/>
    <dgm:cxn modelId="{CD88E1DA-CDAD-4F51-80FA-4854C784B44B}" type="presParOf" srcId="{EF818659-F715-41E0-84F2-9633FC42C6CD}" destId="{DDF6F413-0C63-4A63-B717-FA9F3AFC6873}" srcOrd="1" destOrd="0" presId="urn:microsoft.com/office/officeart/2005/8/layout/list1"/>
    <dgm:cxn modelId="{D96FA5FE-610D-400D-A991-C263D6DF36DB}" type="presParOf" srcId="{8A57AF2F-3B21-4EB3-B453-B335FE79078D}" destId="{64B8193B-9D53-4A5D-A9C8-F39889882ADC}" srcOrd="9" destOrd="0" presId="urn:microsoft.com/office/officeart/2005/8/layout/list1"/>
    <dgm:cxn modelId="{C10A9222-8612-4B0D-9220-27761947C1E7}" type="presParOf" srcId="{8A57AF2F-3B21-4EB3-B453-B335FE79078D}" destId="{A4C276FA-52BA-414B-B8D9-84AD8D76981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2AA873E-5E93-44F0-A2AE-07D25249AE9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0A5FD802-A783-4073-BA06-F2CF56293DFF}">
      <dgm:prSet phldrT="[ข้อความ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1.</a:t>
          </a:r>
          <a:r>
            <a:rPr lang="th-TH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 อัตราผู้ป่วยโรคเบาหวานรายใหม่ลดลง ร้อยละ </a:t>
          </a:r>
          <a:r>
            <a:rPr lang="en-US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5 </a:t>
          </a:r>
          <a:endParaRPr lang="th-TH" sz="3200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2FB2DE04-92E8-4FB2-8274-C19DF166EF24}" type="parTrans" cxnId="{12BC072C-C5DE-4A31-A5C7-0FB400FD8A26}">
      <dgm:prSet/>
      <dgm:spPr/>
      <dgm:t>
        <a:bodyPr/>
        <a:lstStyle/>
        <a:p>
          <a:endParaRPr lang="th-TH" sz="2000"/>
        </a:p>
      </dgm:t>
    </dgm:pt>
    <dgm:pt modelId="{2B243DA6-7E71-4564-8789-C0EF2AF247AB}" type="sibTrans" cxnId="{12BC072C-C5DE-4A31-A5C7-0FB400FD8A26}">
      <dgm:prSet/>
      <dgm:spPr/>
      <dgm:t>
        <a:bodyPr/>
        <a:lstStyle/>
        <a:p>
          <a:endParaRPr lang="th-TH" sz="2000"/>
        </a:p>
      </dgm:t>
    </dgm:pt>
    <dgm:pt modelId="{17490A07-42D9-456B-8C39-4C08C4C15E9E}">
      <dgm:prSet phldrT="[ข้อความ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2. </a:t>
          </a:r>
          <a:r>
            <a:rPr lang="th-TH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ร้อยละผู้ป่วยเบาหวานรายใหม่จากกลุ่มเสี่ยงโรคเบาหวาน (</a:t>
          </a:r>
          <a:r>
            <a:rPr lang="en-US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Pre-DM</a:t>
          </a:r>
          <a:r>
            <a:rPr lang="th-TH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) ไม่เกินร้อยละ </a:t>
          </a:r>
          <a:r>
            <a:rPr lang="en-US" sz="3200" b="1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2.05 </a:t>
          </a:r>
          <a:endParaRPr lang="th-TH" sz="3200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84D3DE78-B944-4744-BE8A-8BD96DBE8A0B}" type="parTrans" cxnId="{0032BE97-EE6D-4AAF-97D1-70CED9398D7D}">
      <dgm:prSet/>
      <dgm:spPr/>
      <dgm:t>
        <a:bodyPr/>
        <a:lstStyle/>
        <a:p>
          <a:endParaRPr lang="th-TH" sz="2000"/>
        </a:p>
      </dgm:t>
    </dgm:pt>
    <dgm:pt modelId="{AB8B59AE-B6A6-4160-BE48-DCFD159E4382}" type="sibTrans" cxnId="{0032BE97-EE6D-4AAF-97D1-70CED9398D7D}">
      <dgm:prSet/>
      <dgm:spPr/>
      <dgm:t>
        <a:bodyPr/>
        <a:lstStyle/>
        <a:p>
          <a:endParaRPr lang="th-TH" sz="2000"/>
        </a:p>
      </dgm:t>
    </dgm:pt>
    <dgm:pt modelId="{C29226E8-3151-4721-B886-4226D336F4DF}">
      <dgm:prSet phldrT="[ข้อความ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3. </a:t>
          </a:r>
          <a:r>
            <a:rPr lang="th-TH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อัตราตายโรคเบาหวานลดลง ร้อยละ </a:t>
          </a:r>
          <a:r>
            <a: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2.5</a:t>
          </a:r>
          <a:endParaRPr lang="th-TH" sz="3200" dirty="0"/>
        </a:p>
      </dgm:t>
    </dgm:pt>
    <dgm:pt modelId="{52232796-96DC-42E2-A052-55B0A14B32C3}" type="parTrans" cxnId="{FBCD09B1-840F-4148-985B-BFEA89601356}">
      <dgm:prSet/>
      <dgm:spPr/>
      <dgm:t>
        <a:bodyPr/>
        <a:lstStyle/>
        <a:p>
          <a:endParaRPr lang="th-TH" sz="2000"/>
        </a:p>
      </dgm:t>
    </dgm:pt>
    <dgm:pt modelId="{668915B4-6AAD-4CFB-9CCB-E5517B4D6664}" type="sibTrans" cxnId="{FBCD09B1-840F-4148-985B-BFEA89601356}">
      <dgm:prSet/>
      <dgm:spPr/>
      <dgm:t>
        <a:bodyPr/>
        <a:lstStyle/>
        <a:p>
          <a:endParaRPr lang="th-TH" sz="2000"/>
        </a:p>
      </dgm:t>
    </dgm:pt>
    <dgm:pt modelId="{64E22D7B-CDA2-4593-A4C7-7BB1D8834A08}" type="pres">
      <dgm:prSet presAssocID="{D2AA873E-5E93-44F0-A2AE-07D25249AE9B}" presName="linear" presStyleCnt="0">
        <dgm:presLayoutVars>
          <dgm:dir/>
          <dgm:animLvl val="lvl"/>
          <dgm:resizeHandles val="exact"/>
        </dgm:presLayoutVars>
      </dgm:prSet>
      <dgm:spPr/>
    </dgm:pt>
    <dgm:pt modelId="{CCF29B29-DFBF-4B0D-AC22-5D7AA1C0DE2E}" type="pres">
      <dgm:prSet presAssocID="{0A5FD802-A783-4073-BA06-F2CF56293DFF}" presName="parentLin" presStyleCnt="0"/>
      <dgm:spPr/>
    </dgm:pt>
    <dgm:pt modelId="{8EA72135-3BD6-4B3E-9B70-11C74DF55510}" type="pres">
      <dgm:prSet presAssocID="{0A5FD802-A783-4073-BA06-F2CF56293DFF}" presName="parentLeftMargin" presStyleLbl="node1" presStyleIdx="0" presStyleCnt="3"/>
      <dgm:spPr/>
    </dgm:pt>
    <dgm:pt modelId="{7D6EB042-280C-45ED-ACAA-B5F4199F1294}" type="pres">
      <dgm:prSet presAssocID="{0A5FD802-A783-4073-BA06-F2CF56293DFF}" presName="parentText" presStyleLbl="node1" presStyleIdx="0" presStyleCnt="3" custScaleX="127194">
        <dgm:presLayoutVars>
          <dgm:chMax val="0"/>
          <dgm:bulletEnabled val="1"/>
        </dgm:presLayoutVars>
      </dgm:prSet>
      <dgm:spPr/>
    </dgm:pt>
    <dgm:pt modelId="{C0790AAA-3DA2-49A1-A322-FEA0F8B291E1}" type="pres">
      <dgm:prSet presAssocID="{0A5FD802-A783-4073-BA06-F2CF56293DFF}" presName="negativeSpace" presStyleCnt="0"/>
      <dgm:spPr/>
    </dgm:pt>
    <dgm:pt modelId="{47C75CFA-6195-4029-805B-1B87966D2BCA}" type="pres">
      <dgm:prSet presAssocID="{0A5FD802-A783-4073-BA06-F2CF56293DFF}" presName="childText" presStyleLbl="conFgAcc1" presStyleIdx="0" presStyleCnt="3">
        <dgm:presLayoutVars>
          <dgm:bulletEnabled val="1"/>
        </dgm:presLayoutVars>
      </dgm:prSet>
      <dgm:spPr/>
    </dgm:pt>
    <dgm:pt modelId="{CB69643C-238B-4FF3-B4C9-1983D935CFB0}" type="pres">
      <dgm:prSet presAssocID="{2B243DA6-7E71-4564-8789-C0EF2AF247AB}" presName="spaceBetweenRectangles" presStyleCnt="0"/>
      <dgm:spPr/>
    </dgm:pt>
    <dgm:pt modelId="{97E8561C-6C86-4DAA-9096-2903895D339A}" type="pres">
      <dgm:prSet presAssocID="{17490A07-42D9-456B-8C39-4C08C4C15E9E}" presName="parentLin" presStyleCnt="0"/>
      <dgm:spPr/>
    </dgm:pt>
    <dgm:pt modelId="{F4967B88-B335-4AF6-A1DC-2266C016BD1D}" type="pres">
      <dgm:prSet presAssocID="{17490A07-42D9-456B-8C39-4C08C4C15E9E}" presName="parentLeftMargin" presStyleLbl="node1" presStyleIdx="0" presStyleCnt="3"/>
      <dgm:spPr/>
    </dgm:pt>
    <dgm:pt modelId="{F25DFFBE-AA6D-4172-B2DD-6E053FF02CE6}" type="pres">
      <dgm:prSet presAssocID="{17490A07-42D9-456B-8C39-4C08C4C15E9E}" presName="parentText" presStyleLbl="node1" presStyleIdx="1" presStyleCnt="3" custScaleX="140765">
        <dgm:presLayoutVars>
          <dgm:chMax val="0"/>
          <dgm:bulletEnabled val="1"/>
        </dgm:presLayoutVars>
      </dgm:prSet>
      <dgm:spPr/>
    </dgm:pt>
    <dgm:pt modelId="{20C1ED53-1ABD-4022-BE45-B70E790C6AF5}" type="pres">
      <dgm:prSet presAssocID="{17490A07-42D9-456B-8C39-4C08C4C15E9E}" presName="negativeSpace" presStyleCnt="0"/>
      <dgm:spPr/>
    </dgm:pt>
    <dgm:pt modelId="{E23B8607-25D4-4E15-B9DC-8A62880731ED}" type="pres">
      <dgm:prSet presAssocID="{17490A07-42D9-456B-8C39-4C08C4C15E9E}" presName="childText" presStyleLbl="conFgAcc1" presStyleIdx="1" presStyleCnt="3">
        <dgm:presLayoutVars>
          <dgm:bulletEnabled val="1"/>
        </dgm:presLayoutVars>
      </dgm:prSet>
      <dgm:spPr/>
    </dgm:pt>
    <dgm:pt modelId="{0EB8F4EC-B7AC-4FF8-AB37-23462F6AEB4E}" type="pres">
      <dgm:prSet presAssocID="{AB8B59AE-B6A6-4160-BE48-DCFD159E4382}" presName="spaceBetweenRectangles" presStyleCnt="0"/>
      <dgm:spPr/>
    </dgm:pt>
    <dgm:pt modelId="{458E67C0-55B3-40F2-8C4F-E0F74C6EF050}" type="pres">
      <dgm:prSet presAssocID="{C29226E8-3151-4721-B886-4226D336F4DF}" presName="parentLin" presStyleCnt="0"/>
      <dgm:spPr/>
    </dgm:pt>
    <dgm:pt modelId="{A75A8A23-A050-4983-B834-77C52D5A4556}" type="pres">
      <dgm:prSet presAssocID="{C29226E8-3151-4721-B886-4226D336F4DF}" presName="parentLeftMargin" presStyleLbl="node1" presStyleIdx="1" presStyleCnt="3"/>
      <dgm:spPr/>
    </dgm:pt>
    <dgm:pt modelId="{71787BB5-6F2E-4714-9CE0-8419C5EFD28B}" type="pres">
      <dgm:prSet presAssocID="{C29226E8-3151-4721-B886-4226D336F4D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7A708CD-B01B-463C-ABA5-8DF8EC928DC3}" type="pres">
      <dgm:prSet presAssocID="{C29226E8-3151-4721-B886-4226D336F4DF}" presName="negativeSpace" presStyleCnt="0"/>
      <dgm:spPr/>
    </dgm:pt>
    <dgm:pt modelId="{0961DC77-0F67-4756-AA4C-AEC3D6F70E3A}" type="pres">
      <dgm:prSet presAssocID="{C29226E8-3151-4721-B886-4226D336F4DF}" presName="childText" presStyleLbl="conFgAcc1" presStyleIdx="2" presStyleCnt="3" custLinFactNeighborX="297" custLinFactNeighborY="-5742">
        <dgm:presLayoutVars>
          <dgm:bulletEnabled val="1"/>
        </dgm:presLayoutVars>
      </dgm:prSet>
      <dgm:spPr/>
    </dgm:pt>
  </dgm:ptLst>
  <dgm:cxnLst>
    <dgm:cxn modelId="{0629E91F-79F2-4499-9379-7480B09C4F42}" type="presOf" srcId="{D2AA873E-5E93-44F0-A2AE-07D25249AE9B}" destId="{64E22D7B-CDA2-4593-A4C7-7BB1D8834A08}" srcOrd="0" destOrd="0" presId="urn:microsoft.com/office/officeart/2005/8/layout/list1"/>
    <dgm:cxn modelId="{AA2C0129-57AA-4B9E-AC53-3978FC3EA147}" type="presOf" srcId="{C29226E8-3151-4721-B886-4226D336F4DF}" destId="{A75A8A23-A050-4983-B834-77C52D5A4556}" srcOrd="0" destOrd="0" presId="urn:microsoft.com/office/officeart/2005/8/layout/list1"/>
    <dgm:cxn modelId="{12BC072C-C5DE-4A31-A5C7-0FB400FD8A26}" srcId="{D2AA873E-5E93-44F0-A2AE-07D25249AE9B}" destId="{0A5FD802-A783-4073-BA06-F2CF56293DFF}" srcOrd="0" destOrd="0" parTransId="{2FB2DE04-92E8-4FB2-8274-C19DF166EF24}" sibTransId="{2B243DA6-7E71-4564-8789-C0EF2AF247AB}"/>
    <dgm:cxn modelId="{8B94B843-16EC-4D0E-8526-542CFAACC6EA}" type="presOf" srcId="{17490A07-42D9-456B-8C39-4C08C4C15E9E}" destId="{F25DFFBE-AA6D-4172-B2DD-6E053FF02CE6}" srcOrd="1" destOrd="0" presId="urn:microsoft.com/office/officeart/2005/8/layout/list1"/>
    <dgm:cxn modelId="{F4838B65-2F51-4F44-A1F4-EB5E069DDA00}" type="presOf" srcId="{17490A07-42D9-456B-8C39-4C08C4C15E9E}" destId="{F4967B88-B335-4AF6-A1DC-2266C016BD1D}" srcOrd="0" destOrd="0" presId="urn:microsoft.com/office/officeart/2005/8/layout/list1"/>
    <dgm:cxn modelId="{EFC63B58-4CE1-4013-986F-A24EF88AAEBF}" type="presOf" srcId="{0A5FD802-A783-4073-BA06-F2CF56293DFF}" destId="{7D6EB042-280C-45ED-ACAA-B5F4199F1294}" srcOrd="1" destOrd="0" presId="urn:microsoft.com/office/officeart/2005/8/layout/list1"/>
    <dgm:cxn modelId="{FE7BC659-9376-4B89-A36D-8C00D1B82B92}" type="presOf" srcId="{C29226E8-3151-4721-B886-4226D336F4DF}" destId="{71787BB5-6F2E-4714-9CE0-8419C5EFD28B}" srcOrd="1" destOrd="0" presId="urn:microsoft.com/office/officeart/2005/8/layout/list1"/>
    <dgm:cxn modelId="{E763D686-E7CE-4C41-9641-A44E78F5B7FC}" type="presOf" srcId="{0A5FD802-A783-4073-BA06-F2CF56293DFF}" destId="{8EA72135-3BD6-4B3E-9B70-11C74DF55510}" srcOrd="0" destOrd="0" presId="urn:microsoft.com/office/officeart/2005/8/layout/list1"/>
    <dgm:cxn modelId="{0032BE97-EE6D-4AAF-97D1-70CED9398D7D}" srcId="{D2AA873E-5E93-44F0-A2AE-07D25249AE9B}" destId="{17490A07-42D9-456B-8C39-4C08C4C15E9E}" srcOrd="1" destOrd="0" parTransId="{84D3DE78-B944-4744-BE8A-8BD96DBE8A0B}" sibTransId="{AB8B59AE-B6A6-4160-BE48-DCFD159E4382}"/>
    <dgm:cxn modelId="{FBCD09B1-840F-4148-985B-BFEA89601356}" srcId="{D2AA873E-5E93-44F0-A2AE-07D25249AE9B}" destId="{C29226E8-3151-4721-B886-4226D336F4DF}" srcOrd="2" destOrd="0" parTransId="{52232796-96DC-42E2-A052-55B0A14B32C3}" sibTransId="{668915B4-6AAD-4CFB-9CCB-E5517B4D6664}"/>
    <dgm:cxn modelId="{86BBE312-F927-4FE6-8F29-42CBB2A10F15}" type="presParOf" srcId="{64E22D7B-CDA2-4593-A4C7-7BB1D8834A08}" destId="{CCF29B29-DFBF-4B0D-AC22-5D7AA1C0DE2E}" srcOrd="0" destOrd="0" presId="urn:microsoft.com/office/officeart/2005/8/layout/list1"/>
    <dgm:cxn modelId="{043CB90C-ADCE-423D-B43C-BC4EE4EE82E4}" type="presParOf" srcId="{CCF29B29-DFBF-4B0D-AC22-5D7AA1C0DE2E}" destId="{8EA72135-3BD6-4B3E-9B70-11C74DF55510}" srcOrd="0" destOrd="0" presId="urn:microsoft.com/office/officeart/2005/8/layout/list1"/>
    <dgm:cxn modelId="{4C95A56F-46DE-4A33-BB29-00DDD4EC349D}" type="presParOf" srcId="{CCF29B29-DFBF-4B0D-AC22-5D7AA1C0DE2E}" destId="{7D6EB042-280C-45ED-ACAA-B5F4199F1294}" srcOrd="1" destOrd="0" presId="urn:microsoft.com/office/officeart/2005/8/layout/list1"/>
    <dgm:cxn modelId="{A7815BAC-6142-4209-A9E7-F6036180B919}" type="presParOf" srcId="{64E22D7B-CDA2-4593-A4C7-7BB1D8834A08}" destId="{C0790AAA-3DA2-49A1-A322-FEA0F8B291E1}" srcOrd="1" destOrd="0" presId="urn:microsoft.com/office/officeart/2005/8/layout/list1"/>
    <dgm:cxn modelId="{1C47DB87-B8C5-4BD6-B48C-A1F0952DDE7E}" type="presParOf" srcId="{64E22D7B-CDA2-4593-A4C7-7BB1D8834A08}" destId="{47C75CFA-6195-4029-805B-1B87966D2BCA}" srcOrd="2" destOrd="0" presId="urn:microsoft.com/office/officeart/2005/8/layout/list1"/>
    <dgm:cxn modelId="{379850DB-D15A-4888-AD00-D6C5EE204BA1}" type="presParOf" srcId="{64E22D7B-CDA2-4593-A4C7-7BB1D8834A08}" destId="{CB69643C-238B-4FF3-B4C9-1983D935CFB0}" srcOrd="3" destOrd="0" presId="urn:microsoft.com/office/officeart/2005/8/layout/list1"/>
    <dgm:cxn modelId="{D1A27083-A488-404E-BDD0-D34611685D49}" type="presParOf" srcId="{64E22D7B-CDA2-4593-A4C7-7BB1D8834A08}" destId="{97E8561C-6C86-4DAA-9096-2903895D339A}" srcOrd="4" destOrd="0" presId="urn:microsoft.com/office/officeart/2005/8/layout/list1"/>
    <dgm:cxn modelId="{463F58E5-49BD-48D9-8140-B5847D33F7B9}" type="presParOf" srcId="{97E8561C-6C86-4DAA-9096-2903895D339A}" destId="{F4967B88-B335-4AF6-A1DC-2266C016BD1D}" srcOrd="0" destOrd="0" presId="urn:microsoft.com/office/officeart/2005/8/layout/list1"/>
    <dgm:cxn modelId="{7D4619A9-EA25-4B8A-93B0-D2C9DCC2A7DE}" type="presParOf" srcId="{97E8561C-6C86-4DAA-9096-2903895D339A}" destId="{F25DFFBE-AA6D-4172-B2DD-6E053FF02CE6}" srcOrd="1" destOrd="0" presId="urn:microsoft.com/office/officeart/2005/8/layout/list1"/>
    <dgm:cxn modelId="{6921B8F8-6B35-4306-B355-845933D4767E}" type="presParOf" srcId="{64E22D7B-CDA2-4593-A4C7-7BB1D8834A08}" destId="{20C1ED53-1ABD-4022-BE45-B70E790C6AF5}" srcOrd="5" destOrd="0" presId="urn:microsoft.com/office/officeart/2005/8/layout/list1"/>
    <dgm:cxn modelId="{72C50B42-0E07-44B6-86C4-4F15F8EA25C2}" type="presParOf" srcId="{64E22D7B-CDA2-4593-A4C7-7BB1D8834A08}" destId="{E23B8607-25D4-4E15-B9DC-8A62880731ED}" srcOrd="6" destOrd="0" presId="urn:microsoft.com/office/officeart/2005/8/layout/list1"/>
    <dgm:cxn modelId="{4528E4D4-AAD2-45AE-99A0-82CE7981EA99}" type="presParOf" srcId="{64E22D7B-CDA2-4593-A4C7-7BB1D8834A08}" destId="{0EB8F4EC-B7AC-4FF8-AB37-23462F6AEB4E}" srcOrd="7" destOrd="0" presId="urn:microsoft.com/office/officeart/2005/8/layout/list1"/>
    <dgm:cxn modelId="{4EDAF364-A3DE-46BE-BF99-9D90E7893DA6}" type="presParOf" srcId="{64E22D7B-CDA2-4593-A4C7-7BB1D8834A08}" destId="{458E67C0-55B3-40F2-8C4F-E0F74C6EF050}" srcOrd="8" destOrd="0" presId="urn:microsoft.com/office/officeart/2005/8/layout/list1"/>
    <dgm:cxn modelId="{F4244570-AFB8-43E1-BEF2-B7910B921DB0}" type="presParOf" srcId="{458E67C0-55B3-40F2-8C4F-E0F74C6EF050}" destId="{A75A8A23-A050-4983-B834-77C52D5A4556}" srcOrd="0" destOrd="0" presId="urn:microsoft.com/office/officeart/2005/8/layout/list1"/>
    <dgm:cxn modelId="{8090394F-342B-403F-A200-D465ED36A994}" type="presParOf" srcId="{458E67C0-55B3-40F2-8C4F-E0F74C6EF050}" destId="{71787BB5-6F2E-4714-9CE0-8419C5EFD28B}" srcOrd="1" destOrd="0" presId="urn:microsoft.com/office/officeart/2005/8/layout/list1"/>
    <dgm:cxn modelId="{32EF7330-F4CF-4C16-90CD-9C0143F242A5}" type="presParOf" srcId="{64E22D7B-CDA2-4593-A4C7-7BB1D8834A08}" destId="{27A708CD-B01B-463C-ABA5-8DF8EC928DC3}" srcOrd="9" destOrd="0" presId="urn:microsoft.com/office/officeart/2005/8/layout/list1"/>
    <dgm:cxn modelId="{130DE032-BD04-416F-B540-F6AB55DD9100}" type="presParOf" srcId="{64E22D7B-CDA2-4593-A4C7-7BB1D8834A08}" destId="{0961DC77-0F67-4756-AA4C-AEC3D6F70E3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D2868B-02F2-4F2A-9ABC-E6F4EB2003C0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th-TH"/>
        </a:p>
      </dgm:t>
    </dgm:pt>
    <dgm:pt modelId="{E6EB813B-5D72-4BAB-BEC8-082411C722C2}">
      <dgm:prSet phldrT="[ข้อความ]" custT="1"/>
      <dgm:spPr/>
      <dgm:t>
        <a:bodyPr/>
        <a:lstStyle/>
        <a:p>
          <a:pPr algn="l"/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จัดอบรมวิทยากรครู ก.</a:t>
          </a:r>
        </a:p>
      </dgm:t>
    </dgm:pt>
    <dgm:pt modelId="{BA918AFC-3872-4764-B97D-60C3D2CA6D10}" type="parTrans" cxnId="{1A9972A6-903D-4DA5-B969-6D7783D7D38B}">
      <dgm:prSet/>
      <dgm:spPr/>
      <dgm:t>
        <a:bodyPr/>
        <a:lstStyle/>
        <a:p>
          <a:endParaRPr lang="th-TH" b="1"/>
        </a:p>
      </dgm:t>
    </dgm:pt>
    <dgm:pt modelId="{DC45034A-6D14-4069-8D56-9512C139A9F3}" type="sibTrans" cxnId="{1A9972A6-903D-4DA5-B969-6D7783D7D38B}">
      <dgm:prSet/>
      <dgm:spPr/>
      <dgm:t>
        <a:bodyPr/>
        <a:lstStyle/>
        <a:p>
          <a:endParaRPr lang="th-TH" b="1"/>
        </a:p>
      </dgm:t>
    </dgm:pt>
    <dgm:pt modelId="{0B62025D-0E8E-49C0-B20D-712AC4C5D19F}">
      <dgm:prSet phldrT="[ข้อความ]" custT="1"/>
      <dgm:spPr/>
      <dgm:t>
        <a:bodyPr/>
        <a:lstStyle/>
        <a:p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ปรับเปลี่ยนพฤติกรรมกลุ่มเสี่ยง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Metabolic syndrome</a:t>
          </a:r>
          <a:endParaRPr lang="th-TH" sz="24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1E62673F-67B6-44F1-9D6A-46A2A3023C3A}" type="parTrans" cxnId="{5F27B3BF-EBB6-4982-90AB-F5BE65070F37}">
      <dgm:prSet/>
      <dgm:spPr/>
      <dgm:t>
        <a:bodyPr/>
        <a:lstStyle/>
        <a:p>
          <a:endParaRPr lang="th-TH" b="1"/>
        </a:p>
      </dgm:t>
    </dgm:pt>
    <dgm:pt modelId="{1BE03221-28CE-4FA4-847A-DFDE18E3A367}" type="sibTrans" cxnId="{5F27B3BF-EBB6-4982-90AB-F5BE65070F37}">
      <dgm:prSet/>
      <dgm:spPr/>
      <dgm:t>
        <a:bodyPr/>
        <a:lstStyle/>
        <a:p>
          <a:endParaRPr lang="th-TH" b="1"/>
        </a:p>
      </dgm:t>
    </dgm:pt>
    <dgm:pt modelId="{A3929B61-E3A3-4018-847D-A97FAB54E5BF}">
      <dgm:prSet phldrT="[ข้อความ]" custT="1"/>
      <dgm:spPr/>
      <dgm:t>
        <a:bodyPr/>
        <a:lstStyle/>
        <a:p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ติดตามกลุ่มสัปดาห์ที่ 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1,2 </a:t>
          </a: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เดือนที่ 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1 </a:t>
          </a: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และเดือนที่ 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2</a:t>
          </a:r>
          <a:endParaRPr lang="th-TH" sz="24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5368A9B8-6AAF-4616-B42A-6580562F5FA1}" type="parTrans" cxnId="{030656AF-AA0C-444E-803A-F86016DE4B83}">
      <dgm:prSet/>
      <dgm:spPr/>
      <dgm:t>
        <a:bodyPr/>
        <a:lstStyle/>
        <a:p>
          <a:endParaRPr lang="th-TH" b="1"/>
        </a:p>
      </dgm:t>
    </dgm:pt>
    <dgm:pt modelId="{C15D39F5-B73B-4801-9FF4-AE22572F893C}" type="sibTrans" cxnId="{030656AF-AA0C-444E-803A-F86016DE4B83}">
      <dgm:prSet/>
      <dgm:spPr/>
      <dgm:t>
        <a:bodyPr/>
        <a:lstStyle/>
        <a:p>
          <a:endParaRPr lang="th-TH" b="1"/>
        </a:p>
      </dgm:t>
    </dgm:pt>
    <dgm:pt modelId="{5527E41E-51D2-4514-BA8B-785D40302A06}">
      <dgm:prSet phldrT="[ข้อความ]" custT="1"/>
      <dgm:spPr/>
      <dgm:t>
        <a:bodyPr/>
        <a:lstStyle/>
        <a:p>
          <a:pPr algn="ctr"/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สรุปและรายงานผล</a:t>
          </a:r>
        </a:p>
      </dgm:t>
    </dgm:pt>
    <dgm:pt modelId="{CE15DD2D-748B-46DF-9575-6404A371C2B7}" type="parTrans" cxnId="{08E60FF8-EDC4-4F5D-B611-33B0A2AE7162}">
      <dgm:prSet/>
      <dgm:spPr/>
      <dgm:t>
        <a:bodyPr/>
        <a:lstStyle/>
        <a:p>
          <a:endParaRPr lang="th-TH" b="1"/>
        </a:p>
      </dgm:t>
    </dgm:pt>
    <dgm:pt modelId="{4233004A-DA58-4045-9405-5B59809F57B7}" type="sibTrans" cxnId="{08E60FF8-EDC4-4F5D-B611-33B0A2AE7162}">
      <dgm:prSet/>
      <dgm:spPr/>
      <dgm:t>
        <a:bodyPr/>
        <a:lstStyle/>
        <a:p>
          <a:endParaRPr lang="th-TH" b="1"/>
        </a:p>
      </dgm:t>
    </dgm:pt>
    <dgm:pt modelId="{05AD9E22-8846-4E6F-B327-EBA5DA53BEC3}" type="pres">
      <dgm:prSet presAssocID="{10D2868B-02F2-4F2A-9ABC-E6F4EB2003C0}" presName="rootnode" presStyleCnt="0">
        <dgm:presLayoutVars>
          <dgm:chMax/>
          <dgm:chPref/>
          <dgm:dir/>
          <dgm:animLvl val="lvl"/>
        </dgm:presLayoutVars>
      </dgm:prSet>
      <dgm:spPr/>
    </dgm:pt>
    <dgm:pt modelId="{C456ABA6-2C07-4C04-A006-D118D3420D34}" type="pres">
      <dgm:prSet presAssocID="{E6EB813B-5D72-4BAB-BEC8-082411C722C2}" presName="composite" presStyleCnt="0"/>
      <dgm:spPr/>
    </dgm:pt>
    <dgm:pt modelId="{13E1E652-5D28-4D1B-A97A-DCF0DD53B3FE}" type="pres">
      <dgm:prSet presAssocID="{E6EB813B-5D72-4BAB-BEC8-082411C722C2}" presName="LShape" presStyleLbl="alignNode1" presStyleIdx="0" presStyleCnt="7"/>
      <dgm:spPr/>
    </dgm:pt>
    <dgm:pt modelId="{1DC9ECFE-4650-490D-976B-9665A1E00AC9}" type="pres">
      <dgm:prSet presAssocID="{E6EB813B-5D72-4BAB-BEC8-082411C722C2}" presName="ParentText" presStyleLbl="revTx" presStyleIdx="0" presStyleCnt="4" custScaleX="120837" custLinFactNeighborX="9962" custLinFactNeighborY="-264">
        <dgm:presLayoutVars>
          <dgm:chMax val="0"/>
          <dgm:chPref val="0"/>
          <dgm:bulletEnabled val="1"/>
        </dgm:presLayoutVars>
      </dgm:prSet>
      <dgm:spPr/>
    </dgm:pt>
    <dgm:pt modelId="{D3B73E16-415D-4B57-811A-F1997684883D}" type="pres">
      <dgm:prSet presAssocID="{E6EB813B-5D72-4BAB-BEC8-082411C722C2}" presName="Triangle" presStyleLbl="alignNode1" presStyleIdx="1" presStyleCnt="7"/>
      <dgm:spPr/>
    </dgm:pt>
    <dgm:pt modelId="{DA269627-A783-46CA-81FA-E68B22852BD9}" type="pres">
      <dgm:prSet presAssocID="{DC45034A-6D14-4069-8D56-9512C139A9F3}" presName="sibTrans" presStyleCnt="0"/>
      <dgm:spPr/>
    </dgm:pt>
    <dgm:pt modelId="{1B572C98-3F0C-446D-A873-D304BCA08ED8}" type="pres">
      <dgm:prSet presAssocID="{DC45034A-6D14-4069-8D56-9512C139A9F3}" presName="space" presStyleCnt="0"/>
      <dgm:spPr/>
    </dgm:pt>
    <dgm:pt modelId="{35D6E0BE-0ABA-4132-BFBD-10CDF1B97A78}" type="pres">
      <dgm:prSet presAssocID="{0B62025D-0E8E-49C0-B20D-712AC4C5D19F}" presName="composite" presStyleCnt="0"/>
      <dgm:spPr/>
    </dgm:pt>
    <dgm:pt modelId="{A78AB9C7-99F6-41F5-8407-B08E4DC1C6BE}" type="pres">
      <dgm:prSet presAssocID="{0B62025D-0E8E-49C0-B20D-712AC4C5D19F}" presName="LShape" presStyleLbl="alignNode1" presStyleIdx="2" presStyleCnt="7"/>
      <dgm:spPr/>
    </dgm:pt>
    <dgm:pt modelId="{782FE42D-D386-467C-907C-F0E498393C7A}" type="pres">
      <dgm:prSet presAssocID="{0B62025D-0E8E-49C0-B20D-712AC4C5D19F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393CC61F-F9C7-4E68-B7F5-71CA97C0A283}" type="pres">
      <dgm:prSet presAssocID="{0B62025D-0E8E-49C0-B20D-712AC4C5D19F}" presName="Triangle" presStyleLbl="alignNode1" presStyleIdx="3" presStyleCnt="7"/>
      <dgm:spPr/>
    </dgm:pt>
    <dgm:pt modelId="{B75D542E-0F4D-442E-AB50-2A8BE0CA834A}" type="pres">
      <dgm:prSet presAssocID="{1BE03221-28CE-4FA4-847A-DFDE18E3A367}" presName="sibTrans" presStyleCnt="0"/>
      <dgm:spPr/>
    </dgm:pt>
    <dgm:pt modelId="{EA9417AC-613F-4C2E-92AC-AF96FDEBCE18}" type="pres">
      <dgm:prSet presAssocID="{1BE03221-28CE-4FA4-847A-DFDE18E3A367}" presName="space" presStyleCnt="0"/>
      <dgm:spPr/>
    </dgm:pt>
    <dgm:pt modelId="{1D1BA8C5-73BE-4114-8145-F87C96EA242A}" type="pres">
      <dgm:prSet presAssocID="{A3929B61-E3A3-4018-847D-A97FAB54E5BF}" presName="composite" presStyleCnt="0"/>
      <dgm:spPr/>
    </dgm:pt>
    <dgm:pt modelId="{6E5E4FCE-A35F-46B7-B179-898A1BBD5D86}" type="pres">
      <dgm:prSet presAssocID="{A3929B61-E3A3-4018-847D-A97FAB54E5BF}" presName="LShape" presStyleLbl="alignNode1" presStyleIdx="4" presStyleCnt="7"/>
      <dgm:spPr/>
    </dgm:pt>
    <dgm:pt modelId="{4B4A446C-80F2-47B2-8C69-F1052D434545}" type="pres">
      <dgm:prSet presAssocID="{A3929B61-E3A3-4018-847D-A97FAB54E5BF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FC7E9DCD-0FF9-42D9-BF46-7478D278E883}" type="pres">
      <dgm:prSet presAssocID="{A3929B61-E3A3-4018-847D-A97FAB54E5BF}" presName="Triangle" presStyleLbl="alignNode1" presStyleIdx="5" presStyleCnt="7"/>
      <dgm:spPr/>
    </dgm:pt>
    <dgm:pt modelId="{7291D4D5-42DF-4A80-A345-BB1F822DC6BA}" type="pres">
      <dgm:prSet presAssocID="{C15D39F5-B73B-4801-9FF4-AE22572F893C}" presName="sibTrans" presStyleCnt="0"/>
      <dgm:spPr/>
    </dgm:pt>
    <dgm:pt modelId="{11798308-F2E6-4C17-8EA0-83ECD438B1EF}" type="pres">
      <dgm:prSet presAssocID="{C15D39F5-B73B-4801-9FF4-AE22572F893C}" presName="space" presStyleCnt="0"/>
      <dgm:spPr/>
    </dgm:pt>
    <dgm:pt modelId="{F6A73E89-66B0-4CE8-B0B4-BF106A43BA88}" type="pres">
      <dgm:prSet presAssocID="{5527E41E-51D2-4514-BA8B-785D40302A06}" presName="composite" presStyleCnt="0"/>
      <dgm:spPr/>
    </dgm:pt>
    <dgm:pt modelId="{2F1AA022-EEE8-443C-876F-D3B34FC6C70F}" type="pres">
      <dgm:prSet presAssocID="{5527E41E-51D2-4514-BA8B-785D40302A06}" presName="LShape" presStyleLbl="alignNode1" presStyleIdx="6" presStyleCnt="7"/>
      <dgm:spPr/>
    </dgm:pt>
    <dgm:pt modelId="{B5120313-0A75-4C92-8191-8CD4199D22FD}" type="pres">
      <dgm:prSet presAssocID="{5527E41E-51D2-4514-BA8B-785D40302A06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7C17C30-113C-44DB-BD1A-858ECCD514F3}" type="presOf" srcId="{A3929B61-E3A3-4018-847D-A97FAB54E5BF}" destId="{4B4A446C-80F2-47B2-8C69-F1052D434545}" srcOrd="0" destOrd="0" presId="urn:microsoft.com/office/officeart/2009/3/layout/StepUpProcess"/>
    <dgm:cxn modelId="{BF1CF26C-E1F0-4D55-804B-1255F05A614F}" type="presOf" srcId="{10D2868B-02F2-4F2A-9ABC-E6F4EB2003C0}" destId="{05AD9E22-8846-4E6F-B327-EBA5DA53BEC3}" srcOrd="0" destOrd="0" presId="urn:microsoft.com/office/officeart/2009/3/layout/StepUpProcess"/>
    <dgm:cxn modelId="{342F4170-69EA-40D0-B616-E35E87296150}" type="presOf" srcId="{5527E41E-51D2-4514-BA8B-785D40302A06}" destId="{B5120313-0A75-4C92-8191-8CD4199D22FD}" srcOrd="0" destOrd="0" presId="urn:microsoft.com/office/officeart/2009/3/layout/StepUpProcess"/>
    <dgm:cxn modelId="{FE2A058A-FFFF-4FA4-9479-301EEBBA6737}" type="presOf" srcId="{0B62025D-0E8E-49C0-B20D-712AC4C5D19F}" destId="{782FE42D-D386-467C-907C-F0E498393C7A}" srcOrd="0" destOrd="0" presId="urn:microsoft.com/office/officeart/2009/3/layout/StepUpProcess"/>
    <dgm:cxn modelId="{1A9972A6-903D-4DA5-B969-6D7783D7D38B}" srcId="{10D2868B-02F2-4F2A-9ABC-E6F4EB2003C0}" destId="{E6EB813B-5D72-4BAB-BEC8-082411C722C2}" srcOrd="0" destOrd="0" parTransId="{BA918AFC-3872-4764-B97D-60C3D2CA6D10}" sibTransId="{DC45034A-6D14-4069-8D56-9512C139A9F3}"/>
    <dgm:cxn modelId="{030656AF-AA0C-444E-803A-F86016DE4B83}" srcId="{10D2868B-02F2-4F2A-9ABC-E6F4EB2003C0}" destId="{A3929B61-E3A3-4018-847D-A97FAB54E5BF}" srcOrd="2" destOrd="0" parTransId="{5368A9B8-6AAF-4616-B42A-6580562F5FA1}" sibTransId="{C15D39F5-B73B-4801-9FF4-AE22572F893C}"/>
    <dgm:cxn modelId="{5F27B3BF-EBB6-4982-90AB-F5BE65070F37}" srcId="{10D2868B-02F2-4F2A-9ABC-E6F4EB2003C0}" destId="{0B62025D-0E8E-49C0-B20D-712AC4C5D19F}" srcOrd="1" destOrd="0" parTransId="{1E62673F-67B6-44F1-9D6A-46A2A3023C3A}" sibTransId="{1BE03221-28CE-4FA4-847A-DFDE18E3A367}"/>
    <dgm:cxn modelId="{00A8A5E5-358F-4A6F-9197-4429EEC68214}" type="presOf" srcId="{E6EB813B-5D72-4BAB-BEC8-082411C722C2}" destId="{1DC9ECFE-4650-490D-976B-9665A1E00AC9}" srcOrd="0" destOrd="0" presId="urn:microsoft.com/office/officeart/2009/3/layout/StepUpProcess"/>
    <dgm:cxn modelId="{08E60FF8-EDC4-4F5D-B611-33B0A2AE7162}" srcId="{10D2868B-02F2-4F2A-9ABC-E6F4EB2003C0}" destId="{5527E41E-51D2-4514-BA8B-785D40302A06}" srcOrd="3" destOrd="0" parTransId="{CE15DD2D-748B-46DF-9575-6404A371C2B7}" sibTransId="{4233004A-DA58-4045-9405-5B59809F57B7}"/>
    <dgm:cxn modelId="{3E9FF236-588B-4EF9-B65A-8B44E699BC02}" type="presParOf" srcId="{05AD9E22-8846-4E6F-B327-EBA5DA53BEC3}" destId="{C456ABA6-2C07-4C04-A006-D118D3420D34}" srcOrd="0" destOrd="0" presId="urn:microsoft.com/office/officeart/2009/3/layout/StepUpProcess"/>
    <dgm:cxn modelId="{1F2018EE-6102-46AB-8E8F-48C2861D2BE5}" type="presParOf" srcId="{C456ABA6-2C07-4C04-A006-D118D3420D34}" destId="{13E1E652-5D28-4D1B-A97A-DCF0DD53B3FE}" srcOrd="0" destOrd="0" presId="urn:microsoft.com/office/officeart/2009/3/layout/StepUpProcess"/>
    <dgm:cxn modelId="{0F281A87-B63D-440E-9A5D-17DFE6979978}" type="presParOf" srcId="{C456ABA6-2C07-4C04-A006-D118D3420D34}" destId="{1DC9ECFE-4650-490D-976B-9665A1E00AC9}" srcOrd="1" destOrd="0" presId="urn:microsoft.com/office/officeart/2009/3/layout/StepUpProcess"/>
    <dgm:cxn modelId="{2E19F46E-9AD9-4CFA-AFA1-5CA759EFC1A5}" type="presParOf" srcId="{C456ABA6-2C07-4C04-A006-D118D3420D34}" destId="{D3B73E16-415D-4B57-811A-F1997684883D}" srcOrd="2" destOrd="0" presId="urn:microsoft.com/office/officeart/2009/3/layout/StepUpProcess"/>
    <dgm:cxn modelId="{AFCE66DE-F62A-4C74-8DD0-5BF11476DE8F}" type="presParOf" srcId="{05AD9E22-8846-4E6F-B327-EBA5DA53BEC3}" destId="{DA269627-A783-46CA-81FA-E68B22852BD9}" srcOrd="1" destOrd="0" presId="urn:microsoft.com/office/officeart/2009/3/layout/StepUpProcess"/>
    <dgm:cxn modelId="{67B0FABC-1F0E-45B3-AAF0-35E1FEC0700D}" type="presParOf" srcId="{DA269627-A783-46CA-81FA-E68B22852BD9}" destId="{1B572C98-3F0C-446D-A873-D304BCA08ED8}" srcOrd="0" destOrd="0" presId="urn:microsoft.com/office/officeart/2009/3/layout/StepUpProcess"/>
    <dgm:cxn modelId="{03AF9B9C-3F27-4033-8F98-03D385E6EDFD}" type="presParOf" srcId="{05AD9E22-8846-4E6F-B327-EBA5DA53BEC3}" destId="{35D6E0BE-0ABA-4132-BFBD-10CDF1B97A78}" srcOrd="2" destOrd="0" presId="urn:microsoft.com/office/officeart/2009/3/layout/StepUpProcess"/>
    <dgm:cxn modelId="{9AD35BD1-5088-43EA-ADE6-807B14E4CBE4}" type="presParOf" srcId="{35D6E0BE-0ABA-4132-BFBD-10CDF1B97A78}" destId="{A78AB9C7-99F6-41F5-8407-B08E4DC1C6BE}" srcOrd="0" destOrd="0" presId="urn:microsoft.com/office/officeart/2009/3/layout/StepUpProcess"/>
    <dgm:cxn modelId="{DFC5ABCE-36CE-4E79-9D75-676E369F612B}" type="presParOf" srcId="{35D6E0BE-0ABA-4132-BFBD-10CDF1B97A78}" destId="{782FE42D-D386-467C-907C-F0E498393C7A}" srcOrd="1" destOrd="0" presId="urn:microsoft.com/office/officeart/2009/3/layout/StepUpProcess"/>
    <dgm:cxn modelId="{DC403ED9-A292-43DB-8634-1F9CD745D28D}" type="presParOf" srcId="{35D6E0BE-0ABA-4132-BFBD-10CDF1B97A78}" destId="{393CC61F-F9C7-4E68-B7F5-71CA97C0A283}" srcOrd="2" destOrd="0" presId="urn:microsoft.com/office/officeart/2009/3/layout/StepUpProcess"/>
    <dgm:cxn modelId="{663673B7-74D3-459E-B0DB-EC529EED9644}" type="presParOf" srcId="{05AD9E22-8846-4E6F-B327-EBA5DA53BEC3}" destId="{B75D542E-0F4D-442E-AB50-2A8BE0CA834A}" srcOrd="3" destOrd="0" presId="urn:microsoft.com/office/officeart/2009/3/layout/StepUpProcess"/>
    <dgm:cxn modelId="{09E1BD1D-B20C-4F81-8BB2-46CE138C1406}" type="presParOf" srcId="{B75D542E-0F4D-442E-AB50-2A8BE0CA834A}" destId="{EA9417AC-613F-4C2E-92AC-AF96FDEBCE18}" srcOrd="0" destOrd="0" presId="urn:microsoft.com/office/officeart/2009/3/layout/StepUpProcess"/>
    <dgm:cxn modelId="{56CEDAF9-8A53-481D-BB98-3AF764C24BD2}" type="presParOf" srcId="{05AD9E22-8846-4E6F-B327-EBA5DA53BEC3}" destId="{1D1BA8C5-73BE-4114-8145-F87C96EA242A}" srcOrd="4" destOrd="0" presId="urn:microsoft.com/office/officeart/2009/3/layout/StepUpProcess"/>
    <dgm:cxn modelId="{80CC2A08-A9F8-468F-BAFE-90ED5C83FD6E}" type="presParOf" srcId="{1D1BA8C5-73BE-4114-8145-F87C96EA242A}" destId="{6E5E4FCE-A35F-46B7-B179-898A1BBD5D86}" srcOrd="0" destOrd="0" presId="urn:microsoft.com/office/officeart/2009/3/layout/StepUpProcess"/>
    <dgm:cxn modelId="{30646FC4-56CB-4440-8A0D-999EAED90855}" type="presParOf" srcId="{1D1BA8C5-73BE-4114-8145-F87C96EA242A}" destId="{4B4A446C-80F2-47B2-8C69-F1052D434545}" srcOrd="1" destOrd="0" presId="urn:microsoft.com/office/officeart/2009/3/layout/StepUpProcess"/>
    <dgm:cxn modelId="{E641218A-E46F-4580-A123-13F3EC8F4CC1}" type="presParOf" srcId="{1D1BA8C5-73BE-4114-8145-F87C96EA242A}" destId="{FC7E9DCD-0FF9-42D9-BF46-7478D278E883}" srcOrd="2" destOrd="0" presId="urn:microsoft.com/office/officeart/2009/3/layout/StepUpProcess"/>
    <dgm:cxn modelId="{F12802A5-3429-4788-9D38-BD6AC2828C6A}" type="presParOf" srcId="{05AD9E22-8846-4E6F-B327-EBA5DA53BEC3}" destId="{7291D4D5-42DF-4A80-A345-BB1F822DC6BA}" srcOrd="5" destOrd="0" presId="urn:microsoft.com/office/officeart/2009/3/layout/StepUpProcess"/>
    <dgm:cxn modelId="{46F6AD36-DAFB-4459-934F-6F8D18823D2E}" type="presParOf" srcId="{7291D4D5-42DF-4A80-A345-BB1F822DC6BA}" destId="{11798308-F2E6-4C17-8EA0-83ECD438B1EF}" srcOrd="0" destOrd="0" presId="urn:microsoft.com/office/officeart/2009/3/layout/StepUpProcess"/>
    <dgm:cxn modelId="{73B3C254-0203-44C2-A283-CA5171174927}" type="presParOf" srcId="{05AD9E22-8846-4E6F-B327-EBA5DA53BEC3}" destId="{F6A73E89-66B0-4CE8-B0B4-BF106A43BA88}" srcOrd="6" destOrd="0" presId="urn:microsoft.com/office/officeart/2009/3/layout/StepUpProcess"/>
    <dgm:cxn modelId="{AE6B3B14-0C89-4DA0-875C-5B8F2F9B5ADE}" type="presParOf" srcId="{F6A73E89-66B0-4CE8-B0B4-BF106A43BA88}" destId="{2F1AA022-EEE8-443C-876F-D3B34FC6C70F}" srcOrd="0" destOrd="0" presId="urn:microsoft.com/office/officeart/2009/3/layout/StepUpProcess"/>
    <dgm:cxn modelId="{3DC7B3AD-19A5-46F4-A109-0BD4B4823D6E}" type="presParOf" srcId="{F6A73E89-66B0-4CE8-B0B4-BF106A43BA88}" destId="{B5120313-0A75-4C92-8191-8CD4199D22FD}" srcOrd="1" destOrd="0" presId="urn:microsoft.com/office/officeart/2009/3/layout/StepUpProcess"/>
  </dgm:cxnLst>
  <dgm:bg/>
  <dgm:whole>
    <a:ln w="38100">
      <a:solidFill>
        <a:srgbClr val="92D05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76FA3A0-324F-4FCC-AA7F-C0AFEC57F694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0C1DBF90-460B-4C10-9A8E-A3FE466C7135}">
      <dgm:prSet phldrT="[ข้อความ]" custT="1"/>
      <dgm:spPr/>
      <dgm:t>
        <a:bodyPr/>
        <a:lstStyle/>
        <a:p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Self care</a:t>
          </a:r>
          <a:endParaRPr lang="th-TH" sz="2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E4AB9DE5-7706-4AEB-9BC8-3178DB4F3EE9}" type="parTrans" cxnId="{E325E995-28B5-4248-A595-62610855E2F9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F19E36AD-1112-4419-B5FA-C403C5C32188}" type="sibTrans" cxnId="{E325E995-28B5-4248-A595-62610855E2F9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87C3C9E4-E70A-4F5D-B3A1-C02BF9F09523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หนองคาย</a:t>
          </a:r>
        </a:p>
      </dgm:t>
    </dgm:pt>
    <dgm:pt modelId="{CAB93214-E8A5-4CAB-A8D3-C80883D5F3DD}" type="parTrans" cxnId="{22CC2908-B8DA-45C1-8150-53AB86AD793F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94B87AE4-658D-494F-97A9-76EDFEFA6D65}" type="sibTrans" cxnId="{22CC2908-B8DA-45C1-8150-53AB86AD793F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80E984C6-64DA-40AC-8A11-D57DFFF6513F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หนองบัวลำภู</a:t>
          </a:r>
        </a:p>
      </dgm:t>
    </dgm:pt>
    <dgm:pt modelId="{C3C1BA00-7AF1-4FF7-81BE-01173203C77F}" type="parTrans" cxnId="{23C76D1B-D3A8-41C0-BC0A-3FF67640994B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E1A92E4C-2109-4008-8A7F-E765699A4864}" type="sibTrans" cxnId="{23C76D1B-D3A8-41C0-BC0A-3FF67640994B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336C0C9D-0ED5-4AFF-9B41-068C70477A28}">
      <dgm:prSet phldrT="[ข้อความ]" custT="1"/>
      <dgm:spPr/>
      <dgm:t>
        <a:bodyPr/>
        <a:lstStyle/>
        <a:p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Self Care</a:t>
          </a:r>
          <a:endParaRPr lang="th-TH" sz="2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5FE73795-1E84-4842-82A4-EB5DE6F7E69B}" type="parTrans" cxnId="{BDA3FF7D-2BC6-4057-82B3-91D2997ABEAC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014C894E-8555-4754-AC96-9F2C8E7D9E78}" type="sibTrans" cxnId="{BDA3FF7D-2BC6-4057-82B3-91D2997ABEAC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84529DA9-23B6-4710-ABA7-29B0240FE726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นครพนม  (</a:t>
          </a:r>
          <a:r>
            <a:rPr lang="en-US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gm:t>
    </dgm:pt>
    <dgm:pt modelId="{C1AA6301-ABCE-42A2-A8B7-ADED78881244}" type="parTrans" cxnId="{4BE6B332-2214-41EF-BB5C-0B505F394237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4651F3BF-65B3-4157-815C-86D89514E453}" type="sibTrans" cxnId="{4BE6B332-2214-41EF-BB5C-0B505F394237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428DCE45-A6D2-42E9-98DA-FF7903552ACC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เลย    (</a:t>
          </a:r>
          <a:r>
            <a:rPr lang="en-US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gm:t>
    </dgm:pt>
    <dgm:pt modelId="{C7740EBD-47EE-4A87-BD05-9DF3AA4EA358}" type="parTrans" cxnId="{9E3877F2-7B4E-422D-BC10-5DC905AD012A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E9E3AB4F-D89B-486C-8A50-666B679A485F}" type="sibTrans" cxnId="{9E3877F2-7B4E-422D-BC10-5DC905AD012A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0E8CDEAD-D7BA-49B3-AA77-FF3AE54C79CF}">
      <dgm:prSet phldrT="[ข้อความ]" custT="1"/>
      <dgm:spPr/>
      <dgm:t>
        <a:bodyPr/>
        <a:lstStyle/>
        <a:p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Ketogenic Diet</a:t>
          </a:r>
          <a:endParaRPr lang="th-TH" sz="2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EBA77648-7129-457D-83DE-D084FEAE91F8}" type="parTrans" cxnId="{D2B49E0E-C868-4C36-9AF5-08E9F0D2998C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8CEE6B9F-BB1E-4B9B-A000-D92E14B7D7D7}" type="sibTrans" cxnId="{D2B49E0E-C868-4C36-9AF5-08E9F0D2998C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8E77B4B2-9631-4D5C-BEFB-F65B91DCAD98}">
      <dgm:prSet phldrT="[ข้อความ]" custT="1"/>
      <dgm:spPr/>
      <dgm:t>
        <a:bodyPr/>
        <a:lstStyle/>
        <a:p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สกลนคร  (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600</a:t>
          </a: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gm:t>
    </dgm:pt>
    <dgm:pt modelId="{38A2527B-6E59-4CB3-A9BD-69DD2CA45AB6}" type="parTrans" cxnId="{AC6EDE57-5E92-46B6-835A-AB34AD46AE50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9AA70B2D-40A6-4F2C-9DCC-531FC81D0AD2}" type="sibTrans" cxnId="{AC6EDE57-5E92-46B6-835A-AB34AD46AE50}">
      <dgm:prSet/>
      <dgm:spPr/>
      <dgm:t>
        <a:bodyPr/>
        <a:lstStyle/>
        <a:p>
          <a:endParaRPr lang="th-TH" sz="14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5658A0A9-8994-4B3B-AD78-076386D0752C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บึงกาฬ (</a:t>
          </a:r>
          <a:r>
            <a:rPr lang="en-US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คน)         </a:t>
          </a:r>
        </a:p>
      </dgm:t>
    </dgm:pt>
    <dgm:pt modelId="{062F1FB0-4FC4-4433-9FFC-D403A44B72A0}" type="parTrans" cxnId="{24D1CB3D-3A62-4975-A6E4-79C29A276011}">
      <dgm:prSet/>
      <dgm:spPr/>
      <dgm:t>
        <a:bodyPr/>
        <a:lstStyle/>
        <a:p>
          <a:endParaRPr lang="th-TH" b="1"/>
        </a:p>
      </dgm:t>
    </dgm:pt>
    <dgm:pt modelId="{FC1C59D3-1257-4C62-A422-DD51E3C7C935}" type="sibTrans" cxnId="{24D1CB3D-3A62-4975-A6E4-79C29A276011}">
      <dgm:prSet/>
      <dgm:spPr/>
      <dgm:t>
        <a:bodyPr/>
        <a:lstStyle/>
        <a:p>
          <a:endParaRPr lang="th-TH" b="1"/>
        </a:p>
      </dgm:t>
    </dgm:pt>
    <dgm:pt modelId="{7F99461A-AE7A-42D2-95E4-2BBB1791C5FE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อุดรธานี  (</a:t>
          </a:r>
          <a:r>
            <a:rPr lang="en-US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600</a:t>
          </a:r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gm:t>
    </dgm:pt>
    <dgm:pt modelId="{6A755298-D859-409D-AC6B-8D8BF6D9CF1F}" type="parTrans" cxnId="{79AD8793-38FA-40EE-A698-72519B9813B7}">
      <dgm:prSet/>
      <dgm:spPr/>
      <dgm:t>
        <a:bodyPr/>
        <a:lstStyle/>
        <a:p>
          <a:endParaRPr lang="th-TH" b="1"/>
        </a:p>
      </dgm:t>
    </dgm:pt>
    <dgm:pt modelId="{C5E10BAD-56E5-46CC-A9C2-16EF2E4DBBCA}" type="sibTrans" cxnId="{79AD8793-38FA-40EE-A698-72519B9813B7}">
      <dgm:prSet/>
      <dgm:spPr/>
      <dgm:t>
        <a:bodyPr/>
        <a:lstStyle/>
        <a:p>
          <a:endParaRPr lang="th-TH" b="1"/>
        </a:p>
      </dgm:t>
    </dgm:pt>
    <dgm:pt modelId="{B8396916-E2AD-4EDD-90E4-00524A457E2D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(</a:t>
          </a:r>
          <a:r>
            <a:rPr lang="en-US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gm:t>
    </dgm:pt>
    <dgm:pt modelId="{FB619A00-2BED-485B-840C-A29A95A451E4}" type="parTrans" cxnId="{251F82A4-B9B9-4E59-A88D-E0C76EE5AD39}">
      <dgm:prSet/>
      <dgm:spPr/>
      <dgm:t>
        <a:bodyPr/>
        <a:lstStyle/>
        <a:p>
          <a:endParaRPr lang="th-TH"/>
        </a:p>
      </dgm:t>
    </dgm:pt>
    <dgm:pt modelId="{9E969573-1D07-43FF-9FCA-44648A820298}" type="sibTrans" cxnId="{251F82A4-B9B9-4E59-A88D-E0C76EE5AD39}">
      <dgm:prSet/>
      <dgm:spPr/>
      <dgm:t>
        <a:bodyPr/>
        <a:lstStyle/>
        <a:p>
          <a:endParaRPr lang="th-TH"/>
        </a:p>
      </dgm:t>
    </dgm:pt>
    <dgm:pt modelId="{BB051272-6181-40C9-8A57-BFF6F104D713}">
      <dgm:prSet phldrT="[ข้อความ]" custT="1"/>
      <dgm:spPr/>
      <dgm:t>
        <a:bodyPr/>
        <a:lstStyle/>
        <a:p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(</a:t>
          </a:r>
          <a:r>
            <a:rPr lang="en-US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360 </a:t>
          </a:r>
          <a:r>
            <a:rPr lang="th-TH" sz="2000" b="1" dirty="0">
              <a:latin typeface="AngsanaUPC" panose="02020603050405020304" pitchFamily="18" charset="-34"/>
              <a:cs typeface="AngsanaUPC" panose="02020603050405020304" pitchFamily="18" charset="-34"/>
            </a:rPr>
            <a:t>คน)</a:t>
          </a:r>
        </a:p>
      </dgm:t>
    </dgm:pt>
    <dgm:pt modelId="{4FE09E91-04F9-4794-8855-59A0B276A100}" type="parTrans" cxnId="{6FB112CE-AF87-4E6D-AA8B-C3C0132D10A0}">
      <dgm:prSet/>
      <dgm:spPr/>
      <dgm:t>
        <a:bodyPr/>
        <a:lstStyle/>
        <a:p>
          <a:endParaRPr lang="th-TH"/>
        </a:p>
      </dgm:t>
    </dgm:pt>
    <dgm:pt modelId="{D694A4A5-C6D8-4F01-AA90-83EB10866CDE}" type="sibTrans" cxnId="{6FB112CE-AF87-4E6D-AA8B-C3C0132D10A0}">
      <dgm:prSet/>
      <dgm:spPr/>
      <dgm:t>
        <a:bodyPr/>
        <a:lstStyle/>
        <a:p>
          <a:endParaRPr lang="th-TH"/>
        </a:p>
      </dgm:t>
    </dgm:pt>
    <dgm:pt modelId="{3DD341F9-7D5B-4373-ADFB-830CE4F70170}" type="pres">
      <dgm:prSet presAssocID="{776FA3A0-324F-4FCC-AA7F-C0AFEC57F694}" presName="Name0" presStyleCnt="0">
        <dgm:presLayoutVars>
          <dgm:dir/>
          <dgm:animLvl val="lvl"/>
          <dgm:resizeHandles val="exact"/>
        </dgm:presLayoutVars>
      </dgm:prSet>
      <dgm:spPr/>
    </dgm:pt>
    <dgm:pt modelId="{A050958A-6958-431F-8DF8-065BEFC9FF58}" type="pres">
      <dgm:prSet presAssocID="{0C1DBF90-460B-4C10-9A8E-A3FE466C7135}" presName="composite" presStyleCnt="0"/>
      <dgm:spPr/>
    </dgm:pt>
    <dgm:pt modelId="{56F49665-4E46-4A82-9FA6-27C28FAF3523}" type="pres">
      <dgm:prSet presAssocID="{0C1DBF90-460B-4C10-9A8E-A3FE466C713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8988B2F3-A24B-42D2-9052-3C651D9F3237}" type="pres">
      <dgm:prSet presAssocID="{0C1DBF90-460B-4C10-9A8E-A3FE466C7135}" presName="desTx" presStyleLbl="alignAccFollowNode1" presStyleIdx="0" presStyleCnt="3">
        <dgm:presLayoutVars>
          <dgm:bulletEnabled val="1"/>
        </dgm:presLayoutVars>
      </dgm:prSet>
      <dgm:spPr/>
    </dgm:pt>
    <dgm:pt modelId="{A8E61A3E-A124-47EB-8E56-45DCEC9C1012}" type="pres">
      <dgm:prSet presAssocID="{F19E36AD-1112-4419-B5FA-C403C5C32188}" presName="space" presStyleCnt="0"/>
      <dgm:spPr/>
    </dgm:pt>
    <dgm:pt modelId="{6CC89FBD-8FEA-48E8-8AD5-E53B2A81CBD2}" type="pres">
      <dgm:prSet presAssocID="{336C0C9D-0ED5-4AFF-9B41-068C70477A28}" presName="composite" presStyleCnt="0"/>
      <dgm:spPr/>
    </dgm:pt>
    <dgm:pt modelId="{587BB43E-9D83-4596-B47A-43C965D3D9C8}" type="pres">
      <dgm:prSet presAssocID="{336C0C9D-0ED5-4AFF-9B41-068C70477A28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DE631EED-D06F-439A-90B9-0E018980B18F}" type="pres">
      <dgm:prSet presAssocID="{336C0C9D-0ED5-4AFF-9B41-068C70477A28}" presName="desTx" presStyleLbl="alignAccFollowNode1" presStyleIdx="1" presStyleCnt="3">
        <dgm:presLayoutVars>
          <dgm:bulletEnabled val="1"/>
        </dgm:presLayoutVars>
      </dgm:prSet>
      <dgm:spPr/>
    </dgm:pt>
    <dgm:pt modelId="{B7D09D39-233D-4B5E-8B29-95214ADFB8BD}" type="pres">
      <dgm:prSet presAssocID="{014C894E-8555-4754-AC96-9F2C8E7D9E78}" presName="space" presStyleCnt="0"/>
      <dgm:spPr/>
    </dgm:pt>
    <dgm:pt modelId="{D0FFEAF2-EF62-4F2B-A4DD-B54BCDCCC89A}" type="pres">
      <dgm:prSet presAssocID="{0E8CDEAD-D7BA-49B3-AA77-FF3AE54C79CF}" presName="composite" presStyleCnt="0"/>
      <dgm:spPr/>
    </dgm:pt>
    <dgm:pt modelId="{F03100F9-2004-49B7-BC11-6E49DBED19EA}" type="pres">
      <dgm:prSet presAssocID="{0E8CDEAD-D7BA-49B3-AA77-FF3AE54C79C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AD6E1464-E12C-41CF-89F7-1BF97AE4E317}" type="pres">
      <dgm:prSet presAssocID="{0E8CDEAD-D7BA-49B3-AA77-FF3AE54C79C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22CC2908-B8DA-45C1-8150-53AB86AD793F}" srcId="{0C1DBF90-460B-4C10-9A8E-A3FE466C7135}" destId="{87C3C9E4-E70A-4F5D-B3A1-C02BF9F09523}" srcOrd="0" destOrd="0" parTransId="{CAB93214-E8A5-4CAB-A8D3-C80883D5F3DD}" sibTransId="{94B87AE4-658D-494F-97A9-76EDFEFA6D65}"/>
    <dgm:cxn modelId="{1D79EF0D-B1C0-4EB1-A9C2-9B7D2FBCFA99}" type="presOf" srcId="{428DCE45-A6D2-42E9-98DA-FF7903552ACC}" destId="{DE631EED-D06F-439A-90B9-0E018980B18F}" srcOrd="0" destOrd="1" presId="urn:microsoft.com/office/officeart/2005/8/layout/hList1"/>
    <dgm:cxn modelId="{D2B49E0E-C868-4C36-9AF5-08E9F0D2998C}" srcId="{776FA3A0-324F-4FCC-AA7F-C0AFEC57F694}" destId="{0E8CDEAD-D7BA-49B3-AA77-FF3AE54C79CF}" srcOrd="2" destOrd="0" parTransId="{EBA77648-7129-457D-83DE-D084FEAE91F8}" sibTransId="{8CEE6B9F-BB1E-4B9B-A000-D92E14B7D7D7}"/>
    <dgm:cxn modelId="{F16EB013-FEC2-48E9-8AF0-91D1F6A68A7B}" type="presOf" srcId="{336C0C9D-0ED5-4AFF-9B41-068C70477A28}" destId="{587BB43E-9D83-4596-B47A-43C965D3D9C8}" srcOrd="0" destOrd="0" presId="urn:microsoft.com/office/officeart/2005/8/layout/hList1"/>
    <dgm:cxn modelId="{23C76D1B-D3A8-41C0-BC0A-3FF67640994B}" srcId="{0C1DBF90-460B-4C10-9A8E-A3FE466C7135}" destId="{80E984C6-64DA-40AC-8A11-D57DFFF6513F}" srcOrd="2" destOrd="0" parTransId="{C3C1BA00-7AF1-4FF7-81BE-01173203C77F}" sibTransId="{E1A92E4C-2109-4008-8A7F-E765699A4864}"/>
    <dgm:cxn modelId="{FD4DA225-5A2C-4C14-9DB5-2C0AD121281E}" type="presOf" srcId="{7F99461A-AE7A-42D2-95E4-2BBB1791C5FE}" destId="{DE631EED-D06F-439A-90B9-0E018980B18F}" srcOrd="0" destOrd="2" presId="urn:microsoft.com/office/officeart/2005/8/layout/hList1"/>
    <dgm:cxn modelId="{6781042C-88B5-4CD9-A5E4-11625AE4E26D}" type="presOf" srcId="{5658A0A9-8994-4B3B-AD78-076386D0752C}" destId="{8988B2F3-A24B-42D2-9052-3C651D9F3237}" srcOrd="0" destOrd="4" presId="urn:microsoft.com/office/officeart/2005/8/layout/hList1"/>
    <dgm:cxn modelId="{4BE6B332-2214-41EF-BB5C-0B505F394237}" srcId="{336C0C9D-0ED5-4AFF-9B41-068C70477A28}" destId="{84529DA9-23B6-4710-ABA7-29B0240FE726}" srcOrd="0" destOrd="0" parTransId="{C1AA6301-ABCE-42A2-A8B7-ADED78881244}" sibTransId="{4651F3BF-65B3-4157-815C-86D89514E453}"/>
    <dgm:cxn modelId="{24D1CB3D-3A62-4975-A6E4-79C29A276011}" srcId="{0C1DBF90-460B-4C10-9A8E-A3FE466C7135}" destId="{5658A0A9-8994-4B3B-AD78-076386D0752C}" srcOrd="4" destOrd="0" parTransId="{062F1FB0-4FC4-4433-9FFC-D403A44B72A0}" sibTransId="{FC1C59D3-1257-4C62-A422-DD51E3C7C935}"/>
    <dgm:cxn modelId="{F0AA2A60-7F35-4138-84B2-D4DE81B3E468}" type="presOf" srcId="{B8396916-E2AD-4EDD-90E4-00524A457E2D}" destId="{8988B2F3-A24B-42D2-9052-3C651D9F3237}" srcOrd="0" destOrd="3" presId="urn:microsoft.com/office/officeart/2005/8/layout/hList1"/>
    <dgm:cxn modelId="{83DB4866-BADA-408B-AD1E-247F9BECFB64}" type="presOf" srcId="{87C3C9E4-E70A-4F5D-B3A1-C02BF9F09523}" destId="{8988B2F3-A24B-42D2-9052-3C651D9F3237}" srcOrd="0" destOrd="0" presId="urn:microsoft.com/office/officeart/2005/8/layout/hList1"/>
    <dgm:cxn modelId="{8B0A554B-461B-4E8F-A5F1-6A97B8F2B041}" type="presOf" srcId="{80E984C6-64DA-40AC-8A11-D57DFFF6513F}" destId="{8988B2F3-A24B-42D2-9052-3C651D9F3237}" srcOrd="0" destOrd="2" presId="urn:microsoft.com/office/officeart/2005/8/layout/hList1"/>
    <dgm:cxn modelId="{D9AFD375-A013-4653-B53C-BE557FB340B8}" type="presOf" srcId="{84529DA9-23B6-4710-ABA7-29B0240FE726}" destId="{DE631EED-D06F-439A-90B9-0E018980B18F}" srcOrd="0" destOrd="0" presId="urn:microsoft.com/office/officeart/2005/8/layout/hList1"/>
    <dgm:cxn modelId="{AC6EDE57-5E92-46B6-835A-AB34AD46AE50}" srcId="{0E8CDEAD-D7BA-49B3-AA77-FF3AE54C79CF}" destId="{8E77B4B2-9631-4D5C-BEFB-F65B91DCAD98}" srcOrd="0" destOrd="0" parTransId="{38A2527B-6E59-4CB3-A9BD-69DD2CA45AB6}" sibTransId="{9AA70B2D-40A6-4F2C-9DCC-531FC81D0AD2}"/>
    <dgm:cxn modelId="{57D1ED7D-B815-419A-A91A-621F2AC9F51E}" type="presOf" srcId="{0E8CDEAD-D7BA-49B3-AA77-FF3AE54C79CF}" destId="{F03100F9-2004-49B7-BC11-6E49DBED19EA}" srcOrd="0" destOrd="0" presId="urn:microsoft.com/office/officeart/2005/8/layout/hList1"/>
    <dgm:cxn modelId="{BDA3FF7D-2BC6-4057-82B3-91D2997ABEAC}" srcId="{776FA3A0-324F-4FCC-AA7F-C0AFEC57F694}" destId="{336C0C9D-0ED5-4AFF-9B41-068C70477A28}" srcOrd="1" destOrd="0" parTransId="{5FE73795-1E84-4842-82A4-EB5DE6F7E69B}" sibTransId="{014C894E-8555-4754-AC96-9F2C8E7D9E78}"/>
    <dgm:cxn modelId="{79AD8793-38FA-40EE-A698-72519B9813B7}" srcId="{336C0C9D-0ED5-4AFF-9B41-068C70477A28}" destId="{7F99461A-AE7A-42D2-95E4-2BBB1791C5FE}" srcOrd="2" destOrd="0" parTransId="{6A755298-D859-409D-AC6B-8D8BF6D9CF1F}" sibTransId="{C5E10BAD-56E5-46CC-A9C2-16EF2E4DBBCA}"/>
    <dgm:cxn modelId="{8791CF94-B26C-4460-AA7C-444B9A5CAE09}" type="presOf" srcId="{BB051272-6181-40C9-8A57-BFF6F104D713}" destId="{8988B2F3-A24B-42D2-9052-3C651D9F3237}" srcOrd="0" destOrd="1" presId="urn:microsoft.com/office/officeart/2005/8/layout/hList1"/>
    <dgm:cxn modelId="{E325E995-28B5-4248-A595-62610855E2F9}" srcId="{776FA3A0-324F-4FCC-AA7F-C0AFEC57F694}" destId="{0C1DBF90-460B-4C10-9A8E-A3FE466C7135}" srcOrd="0" destOrd="0" parTransId="{E4AB9DE5-7706-4AEB-9BC8-3178DB4F3EE9}" sibTransId="{F19E36AD-1112-4419-B5FA-C403C5C32188}"/>
    <dgm:cxn modelId="{F7103D9B-F751-42DF-8E52-79586C0C0ECB}" type="presOf" srcId="{776FA3A0-324F-4FCC-AA7F-C0AFEC57F694}" destId="{3DD341F9-7D5B-4373-ADFB-830CE4F70170}" srcOrd="0" destOrd="0" presId="urn:microsoft.com/office/officeart/2005/8/layout/hList1"/>
    <dgm:cxn modelId="{95DA9A9D-615A-4449-9E7E-8482D28615BF}" type="presOf" srcId="{8E77B4B2-9631-4D5C-BEFB-F65B91DCAD98}" destId="{AD6E1464-E12C-41CF-89F7-1BF97AE4E317}" srcOrd="0" destOrd="0" presId="urn:microsoft.com/office/officeart/2005/8/layout/hList1"/>
    <dgm:cxn modelId="{251F82A4-B9B9-4E59-A88D-E0C76EE5AD39}" srcId="{0C1DBF90-460B-4C10-9A8E-A3FE466C7135}" destId="{B8396916-E2AD-4EDD-90E4-00524A457E2D}" srcOrd="3" destOrd="0" parTransId="{FB619A00-2BED-485B-840C-A29A95A451E4}" sibTransId="{9E969573-1D07-43FF-9FCA-44648A820298}"/>
    <dgm:cxn modelId="{6FB112CE-AF87-4E6D-AA8B-C3C0132D10A0}" srcId="{0C1DBF90-460B-4C10-9A8E-A3FE466C7135}" destId="{BB051272-6181-40C9-8A57-BFF6F104D713}" srcOrd="1" destOrd="0" parTransId="{4FE09E91-04F9-4794-8855-59A0B276A100}" sibTransId="{D694A4A5-C6D8-4F01-AA90-83EB10866CDE}"/>
    <dgm:cxn modelId="{6595DAE8-D688-4B6B-832E-11353B0ABC21}" type="presOf" srcId="{0C1DBF90-460B-4C10-9A8E-A3FE466C7135}" destId="{56F49665-4E46-4A82-9FA6-27C28FAF3523}" srcOrd="0" destOrd="0" presId="urn:microsoft.com/office/officeart/2005/8/layout/hList1"/>
    <dgm:cxn modelId="{9E3877F2-7B4E-422D-BC10-5DC905AD012A}" srcId="{336C0C9D-0ED5-4AFF-9B41-068C70477A28}" destId="{428DCE45-A6D2-42E9-98DA-FF7903552ACC}" srcOrd="1" destOrd="0" parTransId="{C7740EBD-47EE-4A87-BD05-9DF3AA4EA358}" sibTransId="{E9E3AB4F-D89B-486C-8A50-666B679A485F}"/>
    <dgm:cxn modelId="{93775C46-AD6E-443B-ACFD-C44DD902A929}" type="presParOf" srcId="{3DD341F9-7D5B-4373-ADFB-830CE4F70170}" destId="{A050958A-6958-431F-8DF8-065BEFC9FF58}" srcOrd="0" destOrd="0" presId="urn:microsoft.com/office/officeart/2005/8/layout/hList1"/>
    <dgm:cxn modelId="{5E1743B9-BA0C-4F7D-B56B-40902CF605CC}" type="presParOf" srcId="{A050958A-6958-431F-8DF8-065BEFC9FF58}" destId="{56F49665-4E46-4A82-9FA6-27C28FAF3523}" srcOrd="0" destOrd="0" presId="urn:microsoft.com/office/officeart/2005/8/layout/hList1"/>
    <dgm:cxn modelId="{7461C49B-663F-4B29-A2C4-34E98BE51EB7}" type="presParOf" srcId="{A050958A-6958-431F-8DF8-065BEFC9FF58}" destId="{8988B2F3-A24B-42D2-9052-3C651D9F3237}" srcOrd="1" destOrd="0" presId="urn:microsoft.com/office/officeart/2005/8/layout/hList1"/>
    <dgm:cxn modelId="{4D1735A6-F516-45B5-807C-817BBA67E286}" type="presParOf" srcId="{3DD341F9-7D5B-4373-ADFB-830CE4F70170}" destId="{A8E61A3E-A124-47EB-8E56-45DCEC9C1012}" srcOrd="1" destOrd="0" presId="urn:microsoft.com/office/officeart/2005/8/layout/hList1"/>
    <dgm:cxn modelId="{FB67F089-5AB9-4231-8576-81FCF87FF7B0}" type="presParOf" srcId="{3DD341F9-7D5B-4373-ADFB-830CE4F70170}" destId="{6CC89FBD-8FEA-48E8-8AD5-E53B2A81CBD2}" srcOrd="2" destOrd="0" presId="urn:microsoft.com/office/officeart/2005/8/layout/hList1"/>
    <dgm:cxn modelId="{026A3A87-B2F9-4305-8148-B24EB85DF112}" type="presParOf" srcId="{6CC89FBD-8FEA-48E8-8AD5-E53B2A81CBD2}" destId="{587BB43E-9D83-4596-B47A-43C965D3D9C8}" srcOrd="0" destOrd="0" presId="urn:microsoft.com/office/officeart/2005/8/layout/hList1"/>
    <dgm:cxn modelId="{244957C3-CA16-48D0-B6EC-A84049F9524C}" type="presParOf" srcId="{6CC89FBD-8FEA-48E8-8AD5-E53B2A81CBD2}" destId="{DE631EED-D06F-439A-90B9-0E018980B18F}" srcOrd="1" destOrd="0" presId="urn:microsoft.com/office/officeart/2005/8/layout/hList1"/>
    <dgm:cxn modelId="{07795C75-816D-40FE-B620-73243FF922F2}" type="presParOf" srcId="{3DD341F9-7D5B-4373-ADFB-830CE4F70170}" destId="{B7D09D39-233D-4B5E-8B29-95214ADFB8BD}" srcOrd="3" destOrd="0" presId="urn:microsoft.com/office/officeart/2005/8/layout/hList1"/>
    <dgm:cxn modelId="{8DD1AE94-79D5-46BE-99B1-66F34EFE7E24}" type="presParOf" srcId="{3DD341F9-7D5B-4373-ADFB-830CE4F70170}" destId="{D0FFEAF2-EF62-4F2B-A4DD-B54BCDCCC89A}" srcOrd="4" destOrd="0" presId="urn:microsoft.com/office/officeart/2005/8/layout/hList1"/>
    <dgm:cxn modelId="{0CBBC4CF-A3AB-4215-9589-7A965D27801E}" type="presParOf" srcId="{D0FFEAF2-EF62-4F2B-A4DD-B54BCDCCC89A}" destId="{F03100F9-2004-49B7-BC11-6E49DBED19EA}" srcOrd="0" destOrd="0" presId="urn:microsoft.com/office/officeart/2005/8/layout/hList1"/>
    <dgm:cxn modelId="{882F0F7C-0D47-440D-A892-F7B0AE77F28A}" type="presParOf" srcId="{D0FFEAF2-EF62-4F2B-A4DD-B54BCDCCC89A}" destId="{AD6E1464-E12C-41CF-89F7-1BF97AE4E317}" srcOrd="1" destOrd="0" presId="urn:microsoft.com/office/officeart/2005/8/layout/hList1"/>
  </dgm:cxnLst>
  <dgm:bg/>
  <dgm:whole>
    <a:ln w="38100">
      <a:solidFill>
        <a:srgbClr val="FF0000"/>
      </a:solidFill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AE12803-6C00-4CB6-856E-87CDE74D68D2}" type="doc">
      <dgm:prSet loTypeId="urn:microsoft.com/office/officeart/2005/8/layout/arrow2" loCatId="process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th-TH"/>
        </a:p>
      </dgm:t>
    </dgm:pt>
    <dgm:pt modelId="{527A7009-0C59-4F88-9312-09C8D0BE1800}">
      <dgm:prSet phldrT="[ข้อความ]" custT="1"/>
      <dgm:spPr/>
      <dgm:t>
        <a:bodyPr/>
        <a:lstStyle/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-สร้าง</a:t>
          </a:r>
          <a:r>
            <a:rPr lang="th-TH" sz="1800" b="1" dirty="0">
              <a:latin typeface="TH Baijam" panose="02000506000000020004" pitchFamily="2" charset="-34"/>
              <a:cs typeface="TH Baijam" panose="02000506000000020004" pitchFamily="2" charset="-34"/>
            </a:rPr>
            <a:t>ความสัมพันธ์</a:t>
          </a:r>
          <a:endParaRPr lang="th-TH" sz="1600" b="1" dirty="0">
            <a:latin typeface="TH Baijam" panose="02000506000000020004" pitchFamily="2" charset="-34"/>
            <a:cs typeface="TH Baijam" panose="02000506000000020004" pitchFamily="2" charset="-34"/>
          </a:endParaRP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-เช็คอินความคาดหวัง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-ตั้งเป้าหมายร่วม</a:t>
          </a:r>
          <a:endParaRPr lang="th-TH" sz="1600" b="1" dirty="0"/>
        </a:p>
      </dgm:t>
    </dgm:pt>
    <dgm:pt modelId="{304BD570-3954-4291-819F-E7E0E775520A}" type="parTrans" cxnId="{8464DB63-D850-4B24-844A-C2777AC85E11}">
      <dgm:prSet/>
      <dgm:spPr/>
      <dgm:t>
        <a:bodyPr/>
        <a:lstStyle/>
        <a:p>
          <a:endParaRPr lang="th-TH"/>
        </a:p>
      </dgm:t>
    </dgm:pt>
    <dgm:pt modelId="{F672409A-DBBC-4525-87AD-9DC76BF3F2E3}" type="sibTrans" cxnId="{8464DB63-D850-4B24-844A-C2777AC85E11}">
      <dgm:prSet/>
      <dgm:spPr/>
      <dgm:t>
        <a:bodyPr/>
        <a:lstStyle/>
        <a:p>
          <a:endParaRPr lang="th-TH"/>
        </a:p>
      </dgm:t>
    </dgm:pt>
    <dgm:pt modelId="{040E7D34-BE07-46D3-AE8D-6752490E7BA5}">
      <dgm:prSet phldrT="[ข้อความ]" custT="1"/>
      <dgm:spPr/>
      <dgm:t>
        <a:bodyPr/>
        <a:lstStyle/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-การเลือกอาหารและอ่านฉลากโภชนาการ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-คำนวณปริมาณน้ำตาล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-คำนวณปริมาณพลังงาน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 เข้า-ออก</a:t>
          </a:r>
          <a:endParaRPr lang="th-TH" sz="1600" b="1" dirty="0"/>
        </a:p>
      </dgm:t>
    </dgm:pt>
    <dgm:pt modelId="{06309FD3-2EF7-46A1-95B1-723CD7F62C8B}" type="parTrans" cxnId="{95ECB936-ADE9-4657-A568-881566E6F085}">
      <dgm:prSet/>
      <dgm:spPr/>
      <dgm:t>
        <a:bodyPr/>
        <a:lstStyle/>
        <a:p>
          <a:endParaRPr lang="th-TH"/>
        </a:p>
      </dgm:t>
    </dgm:pt>
    <dgm:pt modelId="{9800337F-3DC3-44D6-BC7C-941AE74BB049}" type="sibTrans" cxnId="{95ECB936-ADE9-4657-A568-881566E6F085}">
      <dgm:prSet/>
      <dgm:spPr/>
      <dgm:t>
        <a:bodyPr/>
        <a:lstStyle/>
        <a:p>
          <a:endParaRPr lang="th-TH"/>
        </a:p>
      </dgm:t>
    </dgm:pt>
    <dgm:pt modelId="{908AD088-3EC1-495C-823F-3302962D6D44}">
      <dgm:prSet phldrT="[ข้อความ]" custT="1"/>
      <dgm:spPr/>
      <dgm:t>
        <a:bodyPr/>
        <a:lstStyle/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-สร้างแรงจูงใจ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-ตั้งเป้าหมาย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-วางแผนปรับพฤติกรรมตนเอง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-เสริมพลังบวก</a:t>
          </a:r>
          <a:endParaRPr lang="th-TH" sz="1600" b="1" dirty="0"/>
        </a:p>
      </dgm:t>
    </dgm:pt>
    <dgm:pt modelId="{83D221DF-238F-40AF-B3DD-806380B12FFE}" type="parTrans" cxnId="{0AC44F5D-454F-4264-A05F-816AD456BE5D}">
      <dgm:prSet/>
      <dgm:spPr/>
      <dgm:t>
        <a:bodyPr/>
        <a:lstStyle/>
        <a:p>
          <a:endParaRPr lang="th-TH"/>
        </a:p>
      </dgm:t>
    </dgm:pt>
    <dgm:pt modelId="{BE3CC1DC-A9F4-4E36-A919-5555563C9F94}" type="sibTrans" cxnId="{0AC44F5D-454F-4264-A05F-816AD456BE5D}">
      <dgm:prSet/>
      <dgm:spPr/>
      <dgm:t>
        <a:bodyPr/>
        <a:lstStyle/>
        <a:p>
          <a:endParaRPr lang="th-TH"/>
        </a:p>
      </dgm:t>
    </dgm:pt>
    <dgm:pt modelId="{3984583F-580A-4157-910B-3A536A706E79}">
      <dgm:prSet phldrT="[ข้อความ]" custT="1"/>
      <dgm:spPr/>
      <dgm:t>
        <a:bodyPr/>
        <a:lstStyle/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-สำรวจสถานะสุขภาพตนเอง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 -แบบประเมิน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-ชั่งน้ำหนัก วัดรอบเอว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-ตรวจค่าน้ำตาลในเลือด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-วัดความดันโลหิต</a:t>
          </a:r>
          <a:endParaRPr lang="th-TH" sz="1600" b="1" dirty="0"/>
        </a:p>
      </dgm:t>
    </dgm:pt>
    <dgm:pt modelId="{04D1DC5B-EEA0-4005-BAA4-EE24F639DFB3}" type="parTrans" cxnId="{EF535F8F-BB0D-4598-9E61-2A5856955B2B}">
      <dgm:prSet/>
      <dgm:spPr/>
      <dgm:t>
        <a:bodyPr/>
        <a:lstStyle/>
        <a:p>
          <a:endParaRPr lang="th-TH"/>
        </a:p>
      </dgm:t>
    </dgm:pt>
    <dgm:pt modelId="{42C7AC7B-29C0-42F1-8781-726EF9A5176F}" type="sibTrans" cxnId="{EF535F8F-BB0D-4598-9E61-2A5856955B2B}">
      <dgm:prSet/>
      <dgm:spPr/>
      <dgm:t>
        <a:bodyPr/>
        <a:lstStyle/>
        <a:p>
          <a:endParaRPr lang="th-TH"/>
        </a:p>
      </dgm:t>
    </dgm:pt>
    <dgm:pt modelId="{8074A743-AA31-4AA5-873E-E3BD0511F5E6}">
      <dgm:prSet phldrT="[ข้อความ]" custT="1"/>
      <dgm:spPr/>
      <dgm:t>
        <a:bodyPr/>
        <a:lstStyle/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-โรคเบาหวาน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-โรคความดันโลหิตสูง</a:t>
          </a:r>
        </a:p>
        <a:p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-ภาวะแทรกซ้อน</a:t>
          </a:r>
        </a:p>
        <a:p>
          <a:r>
            <a:rPr lang="en-US" sz="1600" b="1" dirty="0">
              <a:latin typeface="TH Baijam" panose="02000506000000020004" pitchFamily="2" charset="-34"/>
              <a:cs typeface="TH Baijam" panose="02000506000000020004" pitchFamily="2" charset="-34"/>
            </a:rPr>
            <a:t>-3</a:t>
          </a:r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 อ. </a:t>
          </a:r>
          <a:r>
            <a:rPr lang="en-US" sz="1600" b="1" dirty="0">
              <a:latin typeface="TH Baijam" panose="02000506000000020004" pitchFamily="2" charset="-34"/>
              <a:cs typeface="TH Baijam" panose="02000506000000020004" pitchFamily="2" charset="-34"/>
            </a:rPr>
            <a:t>2 </a:t>
          </a:r>
          <a:r>
            <a:rPr lang="th-TH" sz="1600" b="1" dirty="0">
              <a:latin typeface="TH Baijam" panose="02000506000000020004" pitchFamily="2" charset="-34"/>
              <a:cs typeface="TH Baijam" panose="02000506000000020004" pitchFamily="2" charset="-34"/>
            </a:rPr>
            <a:t>ส.</a:t>
          </a:r>
          <a:endParaRPr lang="th-TH" sz="1600" b="1" dirty="0"/>
        </a:p>
      </dgm:t>
    </dgm:pt>
    <dgm:pt modelId="{B540E8E1-AEDF-48FB-99CD-7CDE9F30C22E}" type="parTrans" cxnId="{728F68ED-AD69-4DBC-B0FD-411E99506956}">
      <dgm:prSet/>
      <dgm:spPr/>
      <dgm:t>
        <a:bodyPr/>
        <a:lstStyle/>
        <a:p>
          <a:endParaRPr lang="th-TH"/>
        </a:p>
      </dgm:t>
    </dgm:pt>
    <dgm:pt modelId="{7759EE25-088C-40CC-8BB2-ECDB35E60F2D}" type="sibTrans" cxnId="{728F68ED-AD69-4DBC-B0FD-411E99506956}">
      <dgm:prSet/>
      <dgm:spPr/>
      <dgm:t>
        <a:bodyPr/>
        <a:lstStyle/>
        <a:p>
          <a:endParaRPr lang="th-TH"/>
        </a:p>
      </dgm:t>
    </dgm:pt>
    <dgm:pt modelId="{4C09E184-7EB8-4E4F-9372-DB7B2170DE7D}">
      <dgm:prSet phldrT="[ข้อความ]"/>
      <dgm:spPr/>
      <dgm:t>
        <a:bodyPr/>
        <a:lstStyle/>
        <a:p>
          <a:endParaRPr lang="th-TH"/>
        </a:p>
      </dgm:t>
    </dgm:pt>
    <dgm:pt modelId="{70491C90-193F-4185-B613-B6060CCDBEF1}" type="parTrans" cxnId="{FCFC12C5-806C-4DA7-9BB8-44F65C94D5E4}">
      <dgm:prSet/>
      <dgm:spPr/>
      <dgm:t>
        <a:bodyPr/>
        <a:lstStyle/>
        <a:p>
          <a:endParaRPr lang="th-TH"/>
        </a:p>
      </dgm:t>
    </dgm:pt>
    <dgm:pt modelId="{AB4BCB23-3B8A-4CC6-A4B2-56A956BEB42B}" type="sibTrans" cxnId="{FCFC12C5-806C-4DA7-9BB8-44F65C94D5E4}">
      <dgm:prSet/>
      <dgm:spPr/>
      <dgm:t>
        <a:bodyPr/>
        <a:lstStyle/>
        <a:p>
          <a:endParaRPr lang="th-TH"/>
        </a:p>
      </dgm:t>
    </dgm:pt>
    <dgm:pt modelId="{88ED4A2F-0315-4B66-AAB9-54DC0DB2F965}" type="pres">
      <dgm:prSet presAssocID="{0AE12803-6C00-4CB6-856E-87CDE74D68D2}" presName="arrowDiagram" presStyleCnt="0">
        <dgm:presLayoutVars>
          <dgm:chMax val="5"/>
          <dgm:dir/>
          <dgm:resizeHandles val="exact"/>
        </dgm:presLayoutVars>
      </dgm:prSet>
      <dgm:spPr/>
    </dgm:pt>
    <dgm:pt modelId="{2EF635BD-FA0D-4374-9F98-42FDB2FE9F8F}" type="pres">
      <dgm:prSet presAssocID="{0AE12803-6C00-4CB6-856E-87CDE74D68D2}" presName="arrow" presStyleLbl="bgShp" presStyleIdx="0" presStyleCnt="1" custLinFactNeighborX="-188" custLinFactNeighborY="-593"/>
      <dgm:spPr/>
    </dgm:pt>
    <dgm:pt modelId="{8B583451-D7A9-4CD1-9BD7-1FBD3646A7F7}" type="pres">
      <dgm:prSet presAssocID="{0AE12803-6C00-4CB6-856E-87CDE74D68D2}" presName="arrowDiagram5" presStyleCnt="0"/>
      <dgm:spPr/>
    </dgm:pt>
    <dgm:pt modelId="{8A2C539A-EEB4-472B-8B74-FC09BECFBDA8}" type="pres">
      <dgm:prSet presAssocID="{527A7009-0C59-4F88-9312-09C8D0BE1800}" presName="bullet5a" presStyleLbl="node1" presStyleIdx="0" presStyleCnt="5"/>
      <dgm:spPr/>
    </dgm:pt>
    <dgm:pt modelId="{BDFD6F5E-5F19-45D3-9295-3999E3DF95EE}" type="pres">
      <dgm:prSet presAssocID="{527A7009-0C59-4F88-9312-09C8D0BE1800}" presName="textBox5a" presStyleLbl="revTx" presStyleIdx="0" presStyleCnt="5" custScaleX="133021" custScaleY="70069" custLinFactNeighborX="-46923" custLinFactNeighborY="0">
        <dgm:presLayoutVars>
          <dgm:bulletEnabled val="1"/>
        </dgm:presLayoutVars>
      </dgm:prSet>
      <dgm:spPr/>
    </dgm:pt>
    <dgm:pt modelId="{C25D210A-6E5C-4614-A1F0-1C813CDA6F72}" type="pres">
      <dgm:prSet presAssocID="{3984583F-580A-4157-910B-3A536A706E79}" presName="bullet5b" presStyleLbl="node1" presStyleIdx="1" presStyleCnt="5"/>
      <dgm:spPr/>
    </dgm:pt>
    <dgm:pt modelId="{241F6539-4555-41B6-8F5D-081767BE1B54}" type="pres">
      <dgm:prSet presAssocID="{3984583F-580A-4157-910B-3A536A706E79}" presName="textBox5b" presStyleLbl="revTx" presStyleIdx="1" presStyleCnt="5" custScaleX="145526" custScaleY="73152" custLinFactNeighborX="-8131" custLinFactNeighborY="-3429">
        <dgm:presLayoutVars>
          <dgm:bulletEnabled val="1"/>
        </dgm:presLayoutVars>
      </dgm:prSet>
      <dgm:spPr/>
    </dgm:pt>
    <dgm:pt modelId="{692875F2-C46B-4945-ADE6-143EA5CDDC74}" type="pres">
      <dgm:prSet presAssocID="{8074A743-AA31-4AA5-873E-E3BD0511F5E6}" presName="bullet5c" presStyleLbl="node1" presStyleIdx="2" presStyleCnt="5"/>
      <dgm:spPr/>
    </dgm:pt>
    <dgm:pt modelId="{14943A1D-DB4A-4903-8564-E154A4F21CB0}" type="pres">
      <dgm:prSet presAssocID="{8074A743-AA31-4AA5-873E-E3BD0511F5E6}" presName="textBox5c" presStyleLbl="revTx" presStyleIdx="2" presStyleCnt="5" custScaleX="102905" custScaleY="44395" custLinFactNeighborX="-2787" custLinFactNeighborY="-24078">
        <dgm:presLayoutVars>
          <dgm:bulletEnabled val="1"/>
        </dgm:presLayoutVars>
      </dgm:prSet>
      <dgm:spPr/>
    </dgm:pt>
    <dgm:pt modelId="{504086C0-EC00-44CA-A034-71EA38F4710B}" type="pres">
      <dgm:prSet presAssocID="{040E7D34-BE07-46D3-AE8D-6752490E7BA5}" presName="bullet5d" presStyleLbl="node1" presStyleIdx="3" presStyleCnt="5"/>
      <dgm:spPr/>
    </dgm:pt>
    <dgm:pt modelId="{F16871AF-C764-4E53-8FF1-4D1D72D146DD}" type="pres">
      <dgm:prSet presAssocID="{040E7D34-BE07-46D3-AE8D-6752490E7BA5}" presName="textBox5d" presStyleLbl="revTx" presStyleIdx="3" presStyleCnt="5" custScaleX="127487" custScaleY="36665" custLinFactNeighborX="4643" custLinFactNeighborY="-23965">
        <dgm:presLayoutVars>
          <dgm:bulletEnabled val="1"/>
        </dgm:presLayoutVars>
      </dgm:prSet>
      <dgm:spPr/>
    </dgm:pt>
    <dgm:pt modelId="{E11157DA-95D8-403F-8D84-526DC0DBED83}" type="pres">
      <dgm:prSet presAssocID="{908AD088-3EC1-495C-823F-3302962D6D44}" presName="bullet5e" presStyleLbl="node1" presStyleIdx="4" presStyleCnt="5"/>
      <dgm:spPr/>
    </dgm:pt>
    <dgm:pt modelId="{AFFAFC0F-FB41-44BD-B6CA-989C4B88B7E0}" type="pres">
      <dgm:prSet presAssocID="{908AD088-3EC1-495C-823F-3302962D6D44}" presName="textBox5e" presStyleLbl="revTx" presStyleIdx="4" presStyleCnt="5" custScaleX="139738" custScaleY="34469" custLinFactNeighborX="34853" custLinFactNeighborY="-33413">
        <dgm:presLayoutVars>
          <dgm:bulletEnabled val="1"/>
        </dgm:presLayoutVars>
      </dgm:prSet>
      <dgm:spPr/>
    </dgm:pt>
  </dgm:ptLst>
  <dgm:cxnLst>
    <dgm:cxn modelId="{63E6ED1B-495A-46CD-B58B-63578AE294CB}" type="presOf" srcId="{3984583F-580A-4157-910B-3A536A706E79}" destId="{241F6539-4555-41B6-8F5D-081767BE1B54}" srcOrd="0" destOrd="0" presId="urn:microsoft.com/office/officeart/2005/8/layout/arrow2"/>
    <dgm:cxn modelId="{F2BD8C26-306A-493B-ABD8-ECAF4D53F6C3}" type="presOf" srcId="{8074A743-AA31-4AA5-873E-E3BD0511F5E6}" destId="{14943A1D-DB4A-4903-8564-E154A4F21CB0}" srcOrd="0" destOrd="0" presId="urn:microsoft.com/office/officeart/2005/8/layout/arrow2"/>
    <dgm:cxn modelId="{5148322E-6E98-4213-B85D-B2CB59699C15}" type="presOf" srcId="{040E7D34-BE07-46D3-AE8D-6752490E7BA5}" destId="{F16871AF-C764-4E53-8FF1-4D1D72D146DD}" srcOrd="0" destOrd="0" presId="urn:microsoft.com/office/officeart/2005/8/layout/arrow2"/>
    <dgm:cxn modelId="{623D4A30-FB1B-4627-A660-8DDE78FED45A}" type="presOf" srcId="{908AD088-3EC1-495C-823F-3302962D6D44}" destId="{AFFAFC0F-FB41-44BD-B6CA-989C4B88B7E0}" srcOrd="0" destOrd="0" presId="urn:microsoft.com/office/officeart/2005/8/layout/arrow2"/>
    <dgm:cxn modelId="{B4D2F334-249E-49D3-A9E9-E558B80F03E1}" type="presOf" srcId="{0AE12803-6C00-4CB6-856E-87CDE74D68D2}" destId="{88ED4A2F-0315-4B66-AAB9-54DC0DB2F965}" srcOrd="0" destOrd="0" presId="urn:microsoft.com/office/officeart/2005/8/layout/arrow2"/>
    <dgm:cxn modelId="{95ECB936-ADE9-4657-A568-881566E6F085}" srcId="{0AE12803-6C00-4CB6-856E-87CDE74D68D2}" destId="{040E7D34-BE07-46D3-AE8D-6752490E7BA5}" srcOrd="3" destOrd="0" parTransId="{06309FD3-2EF7-46A1-95B1-723CD7F62C8B}" sibTransId="{9800337F-3DC3-44D6-BC7C-941AE74BB049}"/>
    <dgm:cxn modelId="{0AC44F5D-454F-4264-A05F-816AD456BE5D}" srcId="{0AE12803-6C00-4CB6-856E-87CDE74D68D2}" destId="{908AD088-3EC1-495C-823F-3302962D6D44}" srcOrd="4" destOrd="0" parTransId="{83D221DF-238F-40AF-B3DD-806380B12FFE}" sibTransId="{BE3CC1DC-A9F4-4E36-A919-5555563C9F94}"/>
    <dgm:cxn modelId="{8464DB63-D850-4B24-844A-C2777AC85E11}" srcId="{0AE12803-6C00-4CB6-856E-87CDE74D68D2}" destId="{527A7009-0C59-4F88-9312-09C8D0BE1800}" srcOrd="0" destOrd="0" parTransId="{304BD570-3954-4291-819F-E7E0E775520A}" sibTransId="{F672409A-DBBC-4525-87AD-9DC76BF3F2E3}"/>
    <dgm:cxn modelId="{EF535F8F-BB0D-4598-9E61-2A5856955B2B}" srcId="{0AE12803-6C00-4CB6-856E-87CDE74D68D2}" destId="{3984583F-580A-4157-910B-3A536A706E79}" srcOrd="1" destOrd="0" parTransId="{04D1DC5B-EEA0-4005-BAA4-EE24F639DFB3}" sibTransId="{42C7AC7B-29C0-42F1-8781-726EF9A5176F}"/>
    <dgm:cxn modelId="{9BBC8CA5-F65F-41C3-98C0-6284AE3E2D8A}" type="presOf" srcId="{527A7009-0C59-4F88-9312-09C8D0BE1800}" destId="{BDFD6F5E-5F19-45D3-9295-3999E3DF95EE}" srcOrd="0" destOrd="0" presId="urn:microsoft.com/office/officeart/2005/8/layout/arrow2"/>
    <dgm:cxn modelId="{FCFC12C5-806C-4DA7-9BB8-44F65C94D5E4}" srcId="{0AE12803-6C00-4CB6-856E-87CDE74D68D2}" destId="{4C09E184-7EB8-4E4F-9372-DB7B2170DE7D}" srcOrd="5" destOrd="0" parTransId="{70491C90-193F-4185-B613-B6060CCDBEF1}" sibTransId="{AB4BCB23-3B8A-4CC6-A4B2-56A956BEB42B}"/>
    <dgm:cxn modelId="{728F68ED-AD69-4DBC-B0FD-411E99506956}" srcId="{0AE12803-6C00-4CB6-856E-87CDE74D68D2}" destId="{8074A743-AA31-4AA5-873E-E3BD0511F5E6}" srcOrd="2" destOrd="0" parTransId="{B540E8E1-AEDF-48FB-99CD-7CDE9F30C22E}" sibTransId="{7759EE25-088C-40CC-8BB2-ECDB35E60F2D}"/>
    <dgm:cxn modelId="{CB88A947-6453-438E-8B95-1B954DC7103F}" type="presParOf" srcId="{88ED4A2F-0315-4B66-AAB9-54DC0DB2F965}" destId="{2EF635BD-FA0D-4374-9F98-42FDB2FE9F8F}" srcOrd="0" destOrd="0" presId="urn:microsoft.com/office/officeart/2005/8/layout/arrow2"/>
    <dgm:cxn modelId="{7378B2AD-EEAE-4AFA-A5A1-F34906141DD2}" type="presParOf" srcId="{88ED4A2F-0315-4B66-AAB9-54DC0DB2F965}" destId="{8B583451-D7A9-4CD1-9BD7-1FBD3646A7F7}" srcOrd="1" destOrd="0" presId="urn:microsoft.com/office/officeart/2005/8/layout/arrow2"/>
    <dgm:cxn modelId="{E8FE58EC-BE5A-41C4-9304-6BED5ACA3DC4}" type="presParOf" srcId="{8B583451-D7A9-4CD1-9BD7-1FBD3646A7F7}" destId="{8A2C539A-EEB4-472B-8B74-FC09BECFBDA8}" srcOrd="0" destOrd="0" presId="urn:microsoft.com/office/officeart/2005/8/layout/arrow2"/>
    <dgm:cxn modelId="{4AE11C9C-6983-40A6-A825-51C183AA5E2B}" type="presParOf" srcId="{8B583451-D7A9-4CD1-9BD7-1FBD3646A7F7}" destId="{BDFD6F5E-5F19-45D3-9295-3999E3DF95EE}" srcOrd="1" destOrd="0" presId="urn:microsoft.com/office/officeart/2005/8/layout/arrow2"/>
    <dgm:cxn modelId="{DBC1EC93-27A9-4A96-944D-EB9CF3CE87D2}" type="presParOf" srcId="{8B583451-D7A9-4CD1-9BD7-1FBD3646A7F7}" destId="{C25D210A-6E5C-4614-A1F0-1C813CDA6F72}" srcOrd="2" destOrd="0" presId="urn:microsoft.com/office/officeart/2005/8/layout/arrow2"/>
    <dgm:cxn modelId="{3E04AA59-30DB-4195-8241-BC29C1801FB8}" type="presParOf" srcId="{8B583451-D7A9-4CD1-9BD7-1FBD3646A7F7}" destId="{241F6539-4555-41B6-8F5D-081767BE1B54}" srcOrd="3" destOrd="0" presId="urn:microsoft.com/office/officeart/2005/8/layout/arrow2"/>
    <dgm:cxn modelId="{ACCDD775-5C3A-4ABD-88F4-5DC3283A6C1D}" type="presParOf" srcId="{8B583451-D7A9-4CD1-9BD7-1FBD3646A7F7}" destId="{692875F2-C46B-4945-ADE6-143EA5CDDC74}" srcOrd="4" destOrd="0" presId="urn:microsoft.com/office/officeart/2005/8/layout/arrow2"/>
    <dgm:cxn modelId="{C8D024D1-2E12-4BBD-B611-3BA932235CFF}" type="presParOf" srcId="{8B583451-D7A9-4CD1-9BD7-1FBD3646A7F7}" destId="{14943A1D-DB4A-4903-8564-E154A4F21CB0}" srcOrd="5" destOrd="0" presId="urn:microsoft.com/office/officeart/2005/8/layout/arrow2"/>
    <dgm:cxn modelId="{2C480008-AC30-417F-8128-93654D4F1A34}" type="presParOf" srcId="{8B583451-D7A9-4CD1-9BD7-1FBD3646A7F7}" destId="{504086C0-EC00-44CA-A034-71EA38F4710B}" srcOrd="6" destOrd="0" presId="urn:microsoft.com/office/officeart/2005/8/layout/arrow2"/>
    <dgm:cxn modelId="{C60C8FF4-CA5A-48C1-BD03-008DAF464943}" type="presParOf" srcId="{8B583451-D7A9-4CD1-9BD7-1FBD3646A7F7}" destId="{F16871AF-C764-4E53-8FF1-4D1D72D146DD}" srcOrd="7" destOrd="0" presId="urn:microsoft.com/office/officeart/2005/8/layout/arrow2"/>
    <dgm:cxn modelId="{2347631F-3283-4695-A5F7-B319CF623D1D}" type="presParOf" srcId="{8B583451-D7A9-4CD1-9BD7-1FBD3646A7F7}" destId="{E11157DA-95D8-403F-8D84-526DC0DBED83}" srcOrd="8" destOrd="0" presId="urn:microsoft.com/office/officeart/2005/8/layout/arrow2"/>
    <dgm:cxn modelId="{29204866-AEC3-47B1-903D-D52A21D631EB}" type="presParOf" srcId="{8B583451-D7A9-4CD1-9BD7-1FBD3646A7F7}" destId="{AFFAFC0F-FB41-44BD-B6CA-989C4B88B7E0}" srcOrd="9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BBF05EA-F29A-425B-B32F-9759EC25D349}" type="doc">
      <dgm:prSet loTypeId="urn:microsoft.com/office/officeart/2005/8/layout/pyramid2" loCatId="list" qsTypeId="urn:microsoft.com/office/officeart/2005/8/quickstyle/3d5" qsCatId="3D" csTypeId="urn:microsoft.com/office/officeart/2005/8/colors/accent1_2" csCatId="accent1" phldr="1"/>
      <dgm:spPr>
        <a:scene3d>
          <a:camera prst="orthographicFront" zoom="95000"/>
          <a:lightRig rig="flat" dir="t"/>
        </a:scene3d>
      </dgm:spPr>
    </dgm:pt>
    <dgm:pt modelId="{D4EE2670-C73F-410B-8B9F-D7746EEB505A}">
      <dgm:prSet phldrT="[ข้อความ]" custT="1"/>
      <dgm:spPr>
        <a:solidFill>
          <a:srgbClr val="66FFCC">
            <a:alpha val="90000"/>
          </a:srgb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endParaRPr lang="th-TH" sz="2400" b="1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ระดับดีเด่น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0</a:t>
          </a:r>
          <a:endParaRPr lang="th-TH" sz="1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95A338FC-D0DF-4250-8E81-3E6F6A3ACF6C}" type="parTrans" cxnId="{8C69C359-4FAB-461A-A6CE-A9C89CD85FFC}">
      <dgm:prSet/>
      <dgm:spPr/>
      <dgm:t>
        <a:bodyPr/>
        <a:lstStyle/>
        <a:p>
          <a:endParaRPr lang="th-TH" sz="7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E119C9E5-3870-4308-B457-E0333EABE1DD}" type="sibTrans" cxnId="{8C69C359-4FAB-461A-A6CE-A9C89CD85FFC}">
      <dgm:prSet/>
      <dgm:spPr/>
      <dgm:t>
        <a:bodyPr/>
        <a:lstStyle/>
        <a:p>
          <a:endParaRPr lang="th-TH" sz="7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CF862EBB-F6E9-4C07-8D30-B15435A2CA4A}">
      <dgm:prSet phldrT="[ข้อความ]" custT="1"/>
      <dgm:spPr>
        <a:solidFill>
          <a:srgbClr val="66FF66">
            <a:alpha val="90000"/>
          </a:srgb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ระดับดีมาก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  2</a:t>
          </a: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แห่ง ร้อยละ 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13.04</a:t>
          </a:r>
          <a:endParaRPr lang="th-TH" sz="1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1C6AAABB-4D4D-4233-9ABE-52A2CCABF381}" type="parTrans" cxnId="{452D3680-29D0-4384-A12A-16B969BC3A70}">
      <dgm:prSet/>
      <dgm:spPr/>
      <dgm:t>
        <a:bodyPr/>
        <a:lstStyle/>
        <a:p>
          <a:endParaRPr lang="th-TH" sz="7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3585EA5C-050C-454F-B3DF-578C026C8269}" type="sibTrans" cxnId="{452D3680-29D0-4384-A12A-16B969BC3A70}">
      <dgm:prSet/>
      <dgm:spPr/>
      <dgm:t>
        <a:bodyPr/>
        <a:lstStyle/>
        <a:p>
          <a:endParaRPr lang="th-TH" sz="7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C3A7442D-7AC8-44D9-800F-DC08174AB19B}">
      <dgm:prSet phldrT="[ข้อความ]" custT="1"/>
      <dgm:spPr>
        <a:solidFill>
          <a:srgbClr val="FFFF00">
            <a:alpha val="90000"/>
          </a:srgbClr>
        </a:solidFill>
      </dgm:spPr>
      <dgm:t>
        <a:bodyPr/>
        <a:lstStyle/>
        <a:p>
          <a:pPr algn="ctr">
            <a:lnSpc>
              <a:spcPts val="1800"/>
            </a:lnSpc>
            <a:spcAft>
              <a:spcPts val="0"/>
            </a:spcAft>
          </a:pP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ระดับดี</a:t>
          </a:r>
          <a:endParaRPr lang="en-US" sz="2400" b="1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algn="l">
            <a:lnSpc>
              <a:spcPts val="1800"/>
            </a:lnSpc>
            <a:spcAft>
              <a:spcPts val="0"/>
            </a:spcAft>
          </a:pP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        17</a:t>
          </a: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แห่ง ร้อยละ 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73.91</a:t>
          </a:r>
          <a:endParaRPr lang="th-TH" sz="20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3B8606FF-5D39-423C-BC51-05D35CD772BF}" type="parTrans" cxnId="{0BF72280-8444-43C3-B0F3-DBBC82525CDE}">
      <dgm:prSet/>
      <dgm:spPr/>
      <dgm:t>
        <a:bodyPr/>
        <a:lstStyle/>
        <a:p>
          <a:endParaRPr lang="th-TH" sz="7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2D334D51-01D1-4345-A81E-E74E23EB11A2}" type="sibTrans" cxnId="{0BF72280-8444-43C3-B0F3-DBBC82525CDE}">
      <dgm:prSet/>
      <dgm:spPr/>
      <dgm:t>
        <a:bodyPr/>
        <a:lstStyle/>
        <a:p>
          <a:endParaRPr lang="th-TH" sz="700" b="1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CD37EADA-5FEB-4550-8D52-F76C24D99345}">
      <dgm:prSet phldrT="[ข้อความ]" custT="1"/>
      <dgm:spPr>
        <a:solidFill>
          <a:srgbClr val="FFC000">
            <a:alpha val="90000"/>
          </a:srgbClr>
        </a:solidFill>
      </dgm:spPr>
      <dgm:t>
        <a:bodyPr/>
        <a:lstStyle/>
        <a:p>
          <a:pPr>
            <a:lnSpc>
              <a:spcPts val="2000"/>
            </a:lnSpc>
            <a:spcAft>
              <a:spcPts val="0"/>
            </a:spcAft>
          </a:pPr>
          <a:endParaRPr lang="th-TH" sz="2400" b="1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>
            <a:lnSpc>
              <a:spcPts val="2000"/>
            </a:lnSpc>
            <a:spcAft>
              <a:spcPts val="0"/>
            </a:spcAft>
          </a:pP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ระดับพื้นฐาน</a:t>
          </a:r>
        </a:p>
        <a:p>
          <a:pPr>
            <a:lnSpc>
              <a:spcPts val="2000"/>
            </a:lnSpc>
            <a:spcAft>
              <a:spcPts val="0"/>
            </a:spcAft>
          </a:pP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3</a:t>
          </a:r>
          <a:r>
            <a:rPr lang="th-TH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 แห่ง ร้อยละ </a:t>
          </a:r>
          <a:r>
            <a:rPr lang="en-US" sz="2400" b="1" dirty="0">
              <a:latin typeface="AngsanaUPC" panose="02020603050405020304" pitchFamily="18" charset="-34"/>
              <a:cs typeface="AngsanaUPC" panose="02020603050405020304" pitchFamily="18" charset="-34"/>
            </a:rPr>
            <a:t>13.04 </a:t>
          </a:r>
          <a:endParaRPr lang="th-TH" sz="2400" b="1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>
            <a:lnSpc>
              <a:spcPct val="90000"/>
            </a:lnSpc>
            <a:spcAft>
              <a:spcPct val="35000"/>
            </a:spcAft>
          </a:pPr>
          <a:endParaRPr lang="th-TH" sz="1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DD4BC5E3-7EAB-4EDF-8624-A2563B5703F2}" type="parTrans" cxnId="{08FBF229-CFD4-459C-B193-513437A8BE0D}">
      <dgm:prSet/>
      <dgm:spPr/>
      <dgm:t>
        <a:bodyPr/>
        <a:lstStyle/>
        <a:p>
          <a:endParaRPr lang="th-TH" sz="180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3D22FE24-C433-48F7-B051-54F27C4E5299}" type="sibTrans" cxnId="{08FBF229-CFD4-459C-B193-513437A8BE0D}">
      <dgm:prSet/>
      <dgm:spPr/>
      <dgm:t>
        <a:bodyPr/>
        <a:lstStyle/>
        <a:p>
          <a:endParaRPr lang="th-TH" sz="180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B1661AF3-A75D-406F-B047-C7EADE1683A6}" type="pres">
      <dgm:prSet presAssocID="{5BBF05EA-F29A-425B-B32F-9759EC25D349}" presName="compositeShape" presStyleCnt="0">
        <dgm:presLayoutVars>
          <dgm:dir/>
          <dgm:resizeHandles/>
        </dgm:presLayoutVars>
      </dgm:prSet>
      <dgm:spPr/>
    </dgm:pt>
    <dgm:pt modelId="{C06644E4-6C9E-4DA3-9A24-B1E99C8BF2C9}" type="pres">
      <dgm:prSet presAssocID="{5BBF05EA-F29A-425B-B32F-9759EC25D349}" presName="pyramid" presStyleLbl="node1" presStyleIdx="0" presStyleCnt="1" custLinFactNeighborX="11361" custLinFactNeighborY="1265"/>
      <dgm:spPr/>
    </dgm:pt>
    <dgm:pt modelId="{1DF3B065-B453-4796-A751-261C0EF9F254}" type="pres">
      <dgm:prSet presAssocID="{5BBF05EA-F29A-425B-B32F-9759EC25D349}" presName="theList" presStyleCnt="0"/>
      <dgm:spPr/>
    </dgm:pt>
    <dgm:pt modelId="{9E80857D-8C68-46C4-AF88-EC5196D2F220}" type="pres">
      <dgm:prSet presAssocID="{D4EE2670-C73F-410B-8B9F-D7746EEB505A}" presName="aNode" presStyleLbl="fgAcc1" presStyleIdx="0" presStyleCnt="4">
        <dgm:presLayoutVars>
          <dgm:bulletEnabled val="1"/>
        </dgm:presLayoutVars>
      </dgm:prSet>
      <dgm:spPr/>
    </dgm:pt>
    <dgm:pt modelId="{0D6B2699-66B3-494C-BD49-8E5C0AE5A1AD}" type="pres">
      <dgm:prSet presAssocID="{D4EE2670-C73F-410B-8B9F-D7746EEB505A}" presName="aSpace" presStyleCnt="0"/>
      <dgm:spPr/>
    </dgm:pt>
    <dgm:pt modelId="{8083A58A-EB1B-4512-9959-D334ACE853F6}" type="pres">
      <dgm:prSet presAssocID="{CF862EBB-F6E9-4C07-8D30-B15435A2CA4A}" presName="aNode" presStyleLbl="fgAcc1" presStyleIdx="1" presStyleCnt="4">
        <dgm:presLayoutVars>
          <dgm:bulletEnabled val="1"/>
        </dgm:presLayoutVars>
      </dgm:prSet>
      <dgm:spPr/>
    </dgm:pt>
    <dgm:pt modelId="{22DF3A5E-3903-4A7A-936B-0EC75BFE86F2}" type="pres">
      <dgm:prSet presAssocID="{CF862EBB-F6E9-4C07-8D30-B15435A2CA4A}" presName="aSpace" presStyleCnt="0"/>
      <dgm:spPr/>
    </dgm:pt>
    <dgm:pt modelId="{91C98D8D-652E-4DAB-8451-FF40F228ED34}" type="pres">
      <dgm:prSet presAssocID="{C3A7442D-7AC8-44D9-800F-DC08174AB19B}" presName="aNode" presStyleLbl="fgAcc1" presStyleIdx="2" presStyleCnt="4">
        <dgm:presLayoutVars>
          <dgm:bulletEnabled val="1"/>
        </dgm:presLayoutVars>
      </dgm:prSet>
      <dgm:spPr/>
    </dgm:pt>
    <dgm:pt modelId="{6FCC7AAE-C24E-4453-8F6A-AC9F26C58ABD}" type="pres">
      <dgm:prSet presAssocID="{C3A7442D-7AC8-44D9-800F-DC08174AB19B}" presName="aSpace" presStyleCnt="0"/>
      <dgm:spPr/>
    </dgm:pt>
    <dgm:pt modelId="{11F302B4-C0E3-4E64-AD68-CB4B87ECCD27}" type="pres">
      <dgm:prSet presAssocID="{CD37EADA-5FEB-4550-8D52-F76C24D99345}" presName="aNode" presStyleLbl="fgAcc1" presStyleIdx="3" presStyleCnt="4">
        <dgm:presLayoutVars>
          <dgm:bulletEnabled val="1"/>
        </dgm:presLayoutVars>
      </dgm:prSet>
      <dgm:spPr/>
    </dgm:pt>
    <dgm:pt modelId="{721F4422-898A-4425-AAC1-5CD2CD66F126}" type="pres">
      <dgm:prSet presAssocID="{CD37EADA-5FEB-4550-8D52-F76C24D99345}" presName="aSpace" presStyleCnt="0"/>
      <dgm:spPr/>
    </dgm:pt>
  </dgm:ptLst>
  <dgm:cxnLst>
    <dgm:cxn modelId="{08FBF229-CFD4-459C-B193-513437A8BE0D}" srcId="{5BBF05EA-F29A-425B-B32F-9759EC25D349}" destId="{CD37EADA-5FEB-4550-8D52-F76C24D99345}" srcOrd="3" destOrd="0" parTransId="{DD4BC5E3-7EAB-4EDF-8624-A2563B5703F2}" sibTransId="{3D22FE24-C433-48F7-B051-54F27C4E5299}"/>
    <dgm:cxn modelId="{8C69C359-4FAB-461A-A6CE-A9C89CD85FFC}" srcId="{5BBF05EA-F29A-425B-B32F-9759EC25D349}" destId="{D4EE2670-C73F-410B-8B9F-D7746EEB505A}" srcOrd="0" destOrd="0" parTransId="{95A338FC-D0DF-4250-8E81-3E6F6A3ACF6C}" sibTransId="{E119C9E5-3870-4308-B457-E0333EABE1DD}"/>
    <dgm:cxn modelId="{0BF72280-8444-43C3-B0F3-DBBC82525CDE}" srcId="{5BBF05EA-F29A-425B-B32F-9759EC25D349}" destId="{C3A7442D-7AC8-44D9-800F-DC08174AB19B}" srcOrd="2" destOrd="0" parTransId="{3B8606FF-5D39-423C-BC51-05D35CD772BF}" sibTransId="{2D334D51-01D1-4345-A81E-E74E23EB11A2}"/>
    <dgm:cxn modelId="{452D3680-29D0-4384-A12A-16B969BC3A70}" srcId="{5BBF05EA-F29A-425B-B32F-9759EC25D349}" destId="{CF862EBB-F6E9-4C07-8D30-B15435A2CA4A}" srcOrd="1" destOrd="0" parTransId="{1C6AAABB-4D4D-4233-9ABE-52A2CCABF381}" sibTransId="{3585EA5C-050C-454F-B3DF-578C026C8269}"/>
    <dgm:cxn modelId="{49EF2E81-1BED-4C83-892C-1572AB10B1FD}" type="presOf" srcId="{CF862EBB-F6E9-4C07-8D30-B15435A2CA4A}" destId="{8083A58A-EB1B-4512-9959-D334ACE853F6}" srcOrd="0" destOrd="0" presId="urn:microsoft.com/office/officeart/2005/8/layout/pyramid2"/>
    <dgm:cxn modelId="{C92F7D86-FEFF-4927-8935-AFDAF2AAF9D7}" type="presOf" srcId="{5BBF05EA-F29A-425B-B32F-9759EC25D349}" destId="{B1661AF3-A75D-406F-B047-C7EADE1683A6}" srcOrd="0" destOrd="0" presId="urn:microsoft.com/office/officeart/2005/8/layout/pyramid2"/>
    <dgm:cxn modelId="{D7CABFA6-EB53-4385-A81A-6239C20B9948}" type="presOf" srcId="{C3A7442D-7AC8-44D9-800F-DC08174AB19B}" destId="{91C98D8D-652E-4DAB-8451-FF40F228ED34}" srcOrd="0" destOrd="0" presId="urn:microsoft.com/office/officeart/2005/8/layout/pyramid2"/>
    <dgm:cxn modelId="{3B51F3B6-E75F-45D6-B989-26E54BC0D532}" type="presOf" srcId="{CD37EADA-5FEB-4550-8D52-F76C24D99345}" destId="{11F302B4-C0E3-4E64-AD68-CB4B87ECCD27}" srcOrd="0" destOrd="0" presId="urn:microsoft.com/office/officeart/2005/8/layout/pyramid2"/>
    <dgm:cxn modelId="{91FE07EC-BAC2-4CD6-8668-664FDFCC329A}" type="presOf" srcId="{D4EE2670-C73F-410B-8B9F-D7746EEB505A}" destId="{9E80857D-8C68-46C4-AF88-EC5196D2F220}" srcOrd="0" destOrd="0" presId="urn:microsoft.com/office/officeart/2005/8/layout/pyramid2"/>
    <dgm:cxn modelId="{B737896F-FFA3-42A0-A67E-10BDBE3A88A0}" type="presParOf" srcId="{B1661AF3-A75D-406F-B047-C7EADE1683A6}" destId="{C06644E4-6C9E-4DA3-9A24-B1E99C8BF2C9}" srcOrd="0" destOrd="0" presId="urn:microsoft.com/office/officeart/2005/8/layout/pyramid2"/>
    <dgm:cxn modelId="{BB84264C-E6F3-4966-9C7C-D48E723DB6A9}" type="presParOf" srcId="{B1661AF3-A75D-406F-B047-C7EADE1683A6}" destId="{1DF3B065-B453-4796-A751-261C0EF9F254}" srcOrd="1" destOrd="0" presId="urn:microsoft.com/office/officeart/2005/8/layout/pyramid2"/>
    <dgm:cxn modelId="{AD53A93F-DBA0-45BE-B310-4C51CFD1FA6C}" type="presParOf" srcId="{1DF3B065-B453-4796-A751-261C0EF9F254}" destId="{9E80857D-8C68-46C4-AF88-EC5196D2F220}" srcOrd="0" destOrd="0" presId="urn:microsoft.com/office/officeart/2005/8/layout/pyramid2"/>
    <dgm:cxn modelId="{832E5247-05AC-48B9-989B-06493FF8E0C5}" type="presParOf" srcId="{1DF3B065-B453-4796-A751-261C0EF9F254}" destId="{0D6B2699-66B3-494C-BD49-8E5C0AE5A1AD}" srcOrd="1" destOrd="0" presId="urn:microsoft.com/office/officeart/2005/8/layout/pyramid2"/>
    <dgm:cxn modelId="{7FB35954-22EC-4B73-9062-910E01D346BB}" type="presParOf" srcId="{1DF3B065-B453-4796-A751-261C0EF9F254}" destId="{8083A58A-EB1B-4512-9959-D334ACE853F6}" srcOrd="2" destOrd="0" presId="urn:microsoft.com/office/officeart/2005/8/layout/pyramid2"/>
    <dgm:cxn modelId="{79A163F6-50CC-46AC-A02A-5880E559AA6F}" type="presParOf" srcId="{1DF3B065-B453-4796-A751-261C0EF9F254}" destId="{22DF3A5E-3903-4A7A-936B-0EC75BFE86F2}" srcOrd="3" destOrd="0" presId="urn:microsoft.com/office/officeart/2005/8/layout/pyramid2"/>
    <dgm:cxn modelId="{E1D3C31A-6C3B-4032-8130-469EBE41C06D}" type="presParOf" srcId="{1DF3B065-B453-4796-A751-261C0EF9F254}" destId="{91C98D8D-652E-4DAB-8451-FF40F228ED34}" srcOrd="4" destOrd="0" presId="urn:microsoft.com/office/officeart/2005/8/layout/pyramid2"/>
    <dgm:cxn modelId="{1D869234-5001-42A5-A142-A80669A1FF8F}" type="presParOf" srcId="{1DF3B065-B453-4796-A751-261C0EF9F254}" destId="{6FCC7AAE-C24E-4453-8F6A-AC9F26C58ABD}" srcOrd="5" destOrd="0" presId="urn:microsoft.com/office/officeart/2005/8/layout/pyramid2"/>
    <dgm:cxn modelId="{E7B66582-CA78-46C1-BAFC-9FCFB65C4858}" type="presParOf" srcId="{1DF3B065-B453-4796-A751-261C0EF9F254}" destId="{11F302B4-C0E3-4E64-AD68-CB4B87ECCD27}" srcOrd="6" destOrd="0" presId="urn:microsoft.com/office/officeart/2005/8/layout/pyramid2"/>
    <dgm:cxn modelId="{2117C039-A14E-47B3-8B0B-FC3E4B1926A5}" type="presParOf" srcId="{1DF3B065-B453-4796-A751-261C0EF9F254}" destId="{721F4422-898A-4425-AAC1-5CD2CD66F126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81A73F4-6B02-487E-B320-504015BEB025}" type="doc">
      <dgm:prSet loTypeId="urn:microsoft.com/office/officeart/2005/8/layout/orgChart1" loCatId="hierarchy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th-TH"/>
        </a:p>
      </dgm:t>
    </dgm:pt>
    <dgm:pt modelId="{2B651D99-9692-4A66-9F08-AEE37340BB24}">
      <dgm:prSet phldrT="[ข้อความ]" custT="1"/>
      <dgm:spPr>
        <a:solidFill>
          <a:srgbClr val="0033CC"/>
        </a:solidFill>
        <a:scene3d>
          <a:camera prst="orthographicFront"/>
          <a:lightRig rig="threePt" dir="t"/>
        </a:scene3d>
        <a:sp3d prstMaterial="plastic">
          <a:bevelT w="120900" h="88900" prst="angle"/>
          <a:bevelB w="88900" h="31750" prst="angle"/>
        </a:sp3d>
      </dgm:spPr>
      <dgm:t>
        <a:bodyPr/>
        <a:lstStyle/>
        <a:p>
          <a:pPr>
            <a:lnSpc>
              <a:spcPts val="2200"/>
            </a:lnSpc>
            <a:spcAft>
              <a:spcPts val="0"/>
            </a:spcAft>
          </a:pP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ผลการคัดเลือกสถานบริการสาธารณสุขตัวแทนจังหวัด เพื่อร่วมนำเสนอผลการดำเนินงานเด่น </a:t>
          </a:r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NCD Clinic Plus, </a:t>
          </a:r>
        </a:p>
        <a:p>
          <a:pPr>
            <a:lnSpc>
              <a:spcPts val="2200"/>
            </a:lnSpc>
            <a:spcAft>
              <a:spcPts val="0"/>
            </a:spcAft>
          </a:pPr>
          <a:r>
            <a:rPr lang="en-US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CKD&amp;CVD Best Practice</a:t>
          </a:r>
          <a:r>
            <a:rPr lang="th-TH" sz="28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ระดับเขต</a:t>
          </a:r>
        </a:p>
      </dgm:t>
    </dgm:pt>
    <dgm:pt modelId="{B4C2DC04-91BA-45A6-9C6A-F131E6538244}" type="parTrans" cxnId="{97641B22-86FD-496C-8734-759F1F9C7C2B}">
      <dgm:prSet/>
      <dgm:spPr/>
      <dgm:t>
        <a:bodyPr/>
        <a:lstStyle/>
        <a:p>
          <a:endParaRPr lang="th-TH"/>
        </a:p>
      </dgm:t>
    </dgm:pt>
    <dgm:pt modelId="{9E75A9C9-756B-43C2-A4F0-0EAC778451F2}" type="sibTrans" cxnId="{97641B22-86FD-496C-8734-759F1F9C7C2B}">
      <dgm:prSet/>
      <dgm:spPr/>
      <dgm:t>
        <a:bodyPr/>
        <a:lstStyle/>
        <a:p>
          <a:endParaRPr lang="th-TH"/>
        </a:p>
      </dgm:t>
    </dgm:pt>
    <dgm:pt modelId="{8296FCEB-042F-4740-B375-05E41640EE23}" type="asst">
      <dgm:prSet phldrT="[ข้อความ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solidFill>
          <a:schemeClr val="accent6">
            <a:lumMod val="75000"/>
          </a:schemeClr>
        </a:solidFill>
        <a:scene3d>
          <a:camera prst="orthographicFront"/>
          <a:lightRig rig="flat" dir="t"/>
        </a:scene3d>
        <a:sp3d>
          <a:bevelT prst="angle"/>
        </a:sp3d>
      </dgm:spPr>
      <dgm:t>
        <a:bodyPr/>
        <a:lstStyle/>
        <a:p>
          <a:r>
            <a:rPr lang="th-TH" sz="2400" b="1" dirty="0"/>
            <a:t> </a:t>
          </a:r>
          <a:r>
            <a:rPr lang="en-US" sz="2400" b="1" dirty="0"/>
            <a:t>NCD Clinic Plus</a:t>
          </a:r>
          <a:endParaRPr lang="th-TH" sz="2400" dirty="0"/>
        </a:p>
      </dgm:t>
    </dgm:pt>
    <dgm:pt modelId="{070B0AAB-289D-4CDD-A0AD-17F137F6A690}" type="parTrans" cxnId="{8A889CC0-4F3E-48AA-9318-6A261956A9A0}">
      <dgm:prSet/>
      <dgm:spPr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endParaRPr lang="th-TH"/>
        </a:p>
      </dgm:t>
    </dgm:pt>
    <dgm:pt modelId="{535A720F-65F5-45D3-8B9E-02BC9F63C194}" type="sibTrans" cxnId="{8A889CC0-4F3E-48AA-9318-6A261956A9A0}">
      <dgm:prSet/>
      <dgm:spPr/>
      <dgm:t>
        <a:bodyPr/>
        <a:lstStyle/>
        <a:p>
          <a:endParaRPr lang="th-TH"/>
        </a:p>
      </dgm:t>
    </dgm:pt>
    <dgm:pt modelId="{06FF7619-B70F-4DEA-A02D-9B1F0BCC8547}">
      <dgm:prSet phldrT="[ข้อความ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92D050"/>
        </a:solidFill>
        <a:scene3d>
          <a:camera prst="orthographicFront"/>
          <a:lightRig rig="fla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รพ.ระดับ 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A,S,M1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1.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รพ.หนองคาย จ.นค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2.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รพ. วานรนิวาส จ.สก</a:t>
          </a:r>
          <a:endParaRPr lang="th-TH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3800382A-25E2-4E09-8840-52BC4A72A2A2}" type="parTrans" cxnId="{839619C0-443C-4852-9D8A-575DF09C1E03}">
      <dgm:prSet/>
      <dgm:spPr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endParaRPr lang="th-TH"/>
        </a:p>
      </dgm:t>
    </dgm:pt>
    <dgm:pt modelId="{4BE8AFF3-7C16-4335-8FB4-CB39E39865E6}" type="sibTrans" cxnId="{839619C0-443C-4852-9D8A-575DF09C1E03}">
      <dgm:prSet/>
      <dgm:spPr/>
      <dgm:t>
        <a:bodyPr/>
        <a:lstStyle/>
        <a:p>
          <a:endParaRPr lang="th-TH"/>
        </a:p>
      </dgm:t>
    </dgm:pt>
    <dgm:pt modelId="{EA46F6FA-8471-4469-BF88-99726723F9C3}">
      <dgm:prSet phldrT="[ข้อความ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FFC000"/>
        </a:solidFill>
        <a:scene3d>
          <a:camera prst="orthographicFront"/>
          <a:lightRig rig="flat" dir="t"/>
        </a:scene3d>
        <a:sp3d>
          <a:bevelT prst="slop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400" dirty="0">
              <a:latin typeface="TH SarabunPSK" panose="020B0500040200020003" pitchFamily="34" charset="-34"/>
              <a:cs typeface="TH SarabunPSK" panose="020B0500040200020003" pitchFamily="34" charset="-34"/>
            </a:rPr>
            <a:t>ร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พ. ระดับ  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M2,F1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รพ.หนองหาน จ.อด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2.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รพ.บ้านม่วง จ.สก</a:t>
          </a:r>
          <a:endParaRPr lang="th-TH" sz="18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025FAC4E-78F0-4007-8596-4348E5873713}" type="parTrans" cxnId="{4AC62B97-ABED-4D7F-A89B-C31B839FE74B}">
      <dgm:prSet/>
      <dgm:spPr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endParaRPr lang="th-TH"/>
        </a:p>
      </dgm:t>
    </dgm:pt>
    <dgm:pt modelId="{8F970B1B-72F9-43E4-A7FE-B18ABFAA5E41}" type="sibTrans" cxnId="{4AC62B97-ABED-4D7F-A89B-C31B839FE74B}">
      <dgm:prSet/>
      <dgm:spPr/>
      <dgm:t>
        <a:bodyPr/>
        <a:lstStyle/>
        <a:p>
          <a:endParaRPr lang="th-TH"/>
        </a:p>
      </dgm:t>
    </dgm:pt>
    <dgm:pt modelId="{FC324658-A445-43A0-BAB8-336107BDF279}">
      <dgm:prSet phldrT="[ข้อความ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solidFill>
          <a:srgbClr val="FF33CC"/>
        </a:solidFill>
        <a:scene3d>
          <a:camera prst="orthographicFront"/>
          <a:lightRig rig="flat" dir="t"/>
        </a:scene3d>
        <a:sp3d>
          <a:bevelT prst="angle"/>
        </a:sp3d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รพ. ระดับ</a:t>
          </a: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F2-3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รพ.รัตนวาปี จ.นค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2.</a:t>
          </a:r>
          <a:r>
            <a:rPr lang="th-TH" sz="2400" b="1" dirty="0">
              <a:latin typeface="TH SarabunPSK" panose="020B0500040200020003" pitchFamily="34" charset="-34"/>
              <a:cs typeface="TH SarabunPSK" panose="020B0500040200020003" pitchFamily="34" charset="-34"/>
            </a:rPr>
            <a:t> รพ.เรณูนคร จ.นพ</a:t>
          </a:r>
          <a:endParaRPr lang="th-TH" sz="2000" b="1" dirty="0">
            <a:latin typeface="TH SarabunPSK" panose="020B0500040200020003" pitchFamily="34" charset="-34"/>
            <a:cs typeface="TH SarabunPSK" panose="020B0500040200020003" pitchFamily="34" charset="-34"/>
          </a:endParaRPr>
        </a:p>
      </dgm:t>
    </dgm:pt>
    <dgm:pt modelId="{F545B98E-8C7F-423D-BC4D-4D87DB9FD371}" type="parTrans" cxnId="{CEEBF5E3-C058-4149-907A-CDB662146D48}">
      <dgm:prSet/>
      <dgm:spPr>
        <a:scene3d>
          <a:camera prst="orthographicFront"/>
          <a:lightRig rig="flat" dir="t"/>
        </a:scene3d>
        <a:sp3d prstMaterial="matte">
          <a:bevelT prst="angle"/>
        </a:sp3d>
      </dgm:spPr>
      <dgm:t>
        <a:bodyPr/>
        <a:lstStyle/>
        <a:p>
          <a:endParaRPr lang="th-TH"/>
        </a:p>
      </dgm:t>
    </dgm:pt>
    <dgm:pt modelId="{FF7951B4-CEB0-4689-A628-5E4BF288FFA7}" type="sibTrans" cxnId="{CEEBF5E3-C058-4149-907A-CDB662146D48}">
      <dgm:prSet/>
      <dgm:spPr/>
      <dgm:t>
        <a:bodyPr/>
        <a:lstStyle/>
        <a:p>
          <a:endParaRPr lang="th-TH"/>
        </a:p>
      </dgm:t>
    </dgm:pt>
    <dgm:pt modelId="{99FF28B2-548B-4FCA-8CEB-57160000A7F6}" type="pres">
      <dgm:prSet presAssocID="{581A73F4-6B02-487E-B320-504015BEB02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D1135A02-39A4-4270-A3A4-CB08CB68B9EE}" type="pres">
      <dgm:prSet presAssocID="{2B651D99-9692-4A66-9F08-AEE37340BB24}" presName="hierRoot1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</dgm:pt>
    <dgm:pt modelId="{FFE3BEC3-CEBF-49D1-AE3A-D5521A2597C1}" type="pres">
      <dgm:prSet presAssocID="{2B651D99-9692-4A66-9F08-AEE37340BB24}" presName="rootComposite1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B6F9C440-A5CC-4BB3-8E71-A75EBD98271D}" type="pres">
      <dgm:prSet presAssocID="{2B651D99-9692-4A66-9F08-AEE37340BB24}" presName="rootText1" presStyleLbl="node0" presStyleIdx="0" presStyleCnt="1" custScaleX="926489" custScaleY="142299" custLinFactNeighborX="1550" custLinFactNeighborY="13796">
        <dgm:presLayoutVars>
          <dgm:chPref val="3"/>
        </dgm:presLayoutVars>
      </dgm:prSet>
      <dgm:spPr/>
    </dgm:pt>
    <dgm:pt modelId="{9453C85F-4475-4EEC-AC16-46E8F2B9CE8E}" type="pres">
      <dgm:prSet presAssocID="{2B651D99-9692-4A66-9F08-AEE37340BB24}" presName="rootConnector1" presStyleLbl="node1" presStyleIdx="0" presStyleCnt="0"/>
      <dgm:spPr/>
    </dgm:pt>
    <dgm:pt modelId="{3199668C-A6BA-449C-AA40-E2970EFEA6F6}" type="pres">
      <dgm:prSet presAssocID="{2B651D99-9692-4A66-9F08-AEE37340BB24}" presName="hierChild2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B568FDE1-4CB5-48BA-AC76-05B6C33F0EB0}" type="pres">
      <dgm:prSet presAssocID="{3800382A-25E2-4E09-8840-52BC4A72A2A2}" presName="Name37" presStyleLbl="parChTrans1D2" presStyleIdx="0" presStyleCnt="4"/>
      <dgm:spPr/>
    </dgm:pt>
    <dgm:pt modelId="{03ED1832-1B41-4D0B-A83D-A3A5E07ED358}" type="pres">
      <dgm:prSet presAssocID="{06FF7619-B70F-4DEA-A02D-9B1F0BCC8547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</dgm:pt>
    <dgm:pt modelId="{622FF817-829C-4D68-89BF-5BCE7B0A1E75}" type="pres">
      <dgm:prSet presAssocID="{06FF7619-B70F-4DEA-A02D-9B1F0BCC8547}" presName="rootComposit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9EF015C2-9508-40E6-9246-49249F5648E4}" type="pres">
      <dgm:prSet presAssocID="{06FF7619-B70F-4DEA-A02D-9B1F0BCC8547}" presName="rootText" presStyleLbl="node2" presStyleIdx="0" presStyleCnt="3" custScaleX="231155" custScaleY="176358">
        <dgm:presLayoutVars>
          <dgm:chPref val="3"/>
        </dgm:presLayoutVars>
      </dgm:prSet>
      <dgm:spPr/>
    </dgm:pt>
    <dgm:pt modelId="{3B528737-5D58-480A-BCE5-142A65734828}" type="pres">
      <dgm:prSet presAssocID="{06FF7619-B70F-4DEA-A02D-9B1F0BCC8547}" presName="rootConnector" presStyleLbl="node2" presStyleIdx="0" presStyleCnt="3"/>
      <dgm:spPr/>
    </dgm:pt>
    <dgm:pt modelId="{F8F60018-ECA5-415F-B9E7-F54D7B2EBD1C}" type="pres">
      <dgm:prSet presAssocID="{06FF7619-B70F-4DEA-A02D-9B1F0BCC8547}" presName="hierChild4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7B8E8DBA-92C0-4DF5-A4B2-95E61C320C54}" type="pres">
      <dgm:prSet presAssocID="{06FF7619-B70F-4DEA-A02D-9B1F0BCC8547}" presName="hierChild5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DF4CAF18-529D-41BB-94C4-24ACF5EEEEBE}" type="pres">
      <dgm:prSet presAssocID="{025FAC4E-78F0-4007-8596-4348E5873713}" presName="Name37" presStyleLbl="parChTrans1D2" presStyleIdx="1" presStyleCnt="4"/>
      <dgm:spPr/>
    </dgm:pt>
    <dgm:pt modelId="{88B27491-C3A8-4279-BC59-F563C6397D22}" type="pres">
      <dgm:prSet presAssocID="{EA46F6FA-8471-4469-BF88-99726723F9C3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</dgm:pt>
    <dgm:pt modelId="{72E967A4-6981-4042-8382-5080D1A1DC53}" type="pres">
      <dgm:prSet presAssocID="{EA46F6FA-8471-4469-BF88-99726723F9C3}" presName="rootComposit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3F8E34DA-5577-44C8-9F7D-ADEAEA3E4D6F}" type="pres">
      <dgm:prSet presAssocID="{EA46F6FA-8471-4469-BF88-99726723F9C3}" presName="rootText" presStyleLbl="node2" presStyleIdx="1" presStyleCnt="3" custScaleX="258815" custScaleY="178733">
        <dgm:presLayoutVars>
          <dgm:chPref val="3"/>
        </dgm:presLayoutVars>
      </dgm:prSet>
      <dgm:spPr/>
    </dgm:pt>
    <dgm:pt modelId="{38C53C95-57F2-4E92-8953-F54DBC7ED777}" type="pres">
      <dgm:prSet presAssocID="{EA46F6FA-8471-4469-BF88-99726723F9C3}" presName="rootConnector" presStyleLbl="node2" presStyleIdx="1" presStyleCnt="3"/>
      <dgm:spPr/>
    </dgm:pt>
    <dgm:pt modelId="{304D02A6-46D7-45E4-A9A5-30B6F69D9EF7}" type="pres">
      <dgm:prSet presAssocID="{EA46F6FA-8471-4469-BF88-99726723F9C3}" presName="hierChild4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DBA49EBC-1809-4F75-84DB-41FAD97EA84C}" type="pres">
      <dgm:prSet presAssocID="{EA46F6FA-8471-4469-BF88-99726723F9C3}" presName="hierChild5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32F0C2B-249E-478C-B87D-BB46477AE319}" type="pres">
      <dgm:prSet presAssocID="{F545B98E-8C7F-423D-BC4D-4D87DB9FD371}" presName="Name37" presStyleLbl="parChTrans1D2" presStyleIdx="2" presStyleCnt="4"/>
      <dgm:spPr/>
    </dgm:pt>
    <dgm:pt modelId="{1B4272AA-474E-4F1D-AE14-BD84B1B9BEC2}" type="pres">
      <dgm:prSet presAssocID="{FC324658-A445-43A0-BAB8-336107BDF279}" presName="hierRoot2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</dgm:pt>
    <dgm:pt modelId="{9C595FFA-7B36-4D52-AA96-7711C0499242}" type="pres">
      <dgm:prSet presAssocID="{FC324658-A445-43A0-BAB8-336107BDF279}" presName="rootComposite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2F84AB36-AD37-464B-857F-180268D03D8A}" type="pres">
      <dgm:prSet presAssocID="{FC324658-A445-43A0-BAB8-336107BDF279}" presName="rootText" presStyleLbl="node2" presStyleIdx="2" presStyleCnt="3" custScaleX="244127" custScaleY="178283">
        <dgm:presLayoutVars>
          <dgm:chPref val="3"/>
        </dgm:presLayoutVars>
      </dgm:prSet>
      <dgm:spPr/>
    </dgm:pt>
    <dgm:pt modelId="{4FE32205-148B-46D9-93AA-50EF156EB991}" type="pres">
      <dgm:prSet presAssocID="{FC324658-A445-43A0-BAB8-336107BDF279}" presName="rootConnector" presStyleLbl="node2" presStyleIdx="2" presStyleCnt="3"/>
      <dgm:spPr/>
    </dgm:pt>
    <dgm:pt modelId="{924CB141-5316-48AF-BF5B-51B9BF5CAD28}" type="pres">
      <dgm:prSet presAssocID="{FC324658-A445-43A0-BAB8-336107BDF279}" presName="hierChild4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C14F9955-12DD-4962-9A72-DEE11C27DD16}" type="pres">
      <dgm:prSet presAssocID="{FC324658-A445-43A0-BAB8-336107BDF279}" presName="hierChild5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7A7B8FA-5C9E-439B-92CB-0087545DAFAC}" type="pres">
      <dgm:prSet presAssocID="{2B651D99-9692-4A66-9F08-AEE37340BB24}" presName="hierChild3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CDD6C843-A73F-478F-A547-49B3C5242306}" type="pres">
      <dgm:prSet presAssocID="{070B0AAB-289D-4CDD-A0AD-17F137F6A690}" presName="Name111" presStyleLbl="parChTrans1D2" presStyleIdx="3" presStyleCnt="4"/>
      <dgm:spPr/>
    </dgm:pt>
    <dgm:pt modelId="{CE0FE0AB-04D1-4C81-BDB2-D29FCF54325F}" type="pres">
      <dgm:prSet presAssocID="{8296FCEB-042F-4740-B375-05E41640EE23}" presName="hierRoot3" presStyleCnt="0">
        <dgm:presLayoutVars>
          <dgm:hierBranch val="init"/>
        </dgm:presLayoutVars>
      </dgm:prSet>
      <dgm:spPr>
        <a:scene3d>
          <a:camera prst="orthographicFront"/>
          <a:lightRig rig="threePt" dir="t"/>
        </a:scene3d>
        <a:sp3d>
          <a:bevelT prst="angle"/>
        </a:sp3d>
      </dgm:spPr>
    </dgm:pt>
    <dgm:pt modelId="{097B432E-3650-4454-BB10-FD5141F8C62F}" type="pres">
      <dgm:prSet presAssocID="{8296FCEB-042F-4740-B375-05E41640EE23}" presName="rootComposite3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63D007D7-2C97-4803-BD2E-344000105B55}" type="pres">
      <dgm:prSet presAssocID="{8296FCEB-042F-4740-B375-05E41640EE23}" presName="rootText3" presStyleLbl="asst1" presStyleIdx="0" presStyleCnt="1" custScaleX="354067" custScaleY="77562" custLinFactX="59233" custLinFactNeighborX="100000" custLinFactNeighborY="-7908">
        <dgm:presLayoutVars>
          <dgm:chPref val="3"/>
        </dgm:presLayoutVars>
      </dgm:prSet>
      <dgm:spPr/>
    </dgm:pt>
    <dgm:pt modelId="{3290910B-724C-43DF-B629-A05A588866E5}" type="pres">
      <dgm:prSet presAssocID="{8296FCEB-042F-4740-B375-05E41640EE23}" presName="rootConnector3" presStyleLbl="asst1" presStyleIdx="0" presStyleCnt="1"/>
      <dgm:spPr/>
    </dgm:pt>
    <dgm:pt modelId="{CD7684AD-EEBC-4230-AD90-E408C71C44E8}" type="pres">
      <dgm:prSet presAssocID="{8296FCEB-042F-4740-B375-05E41640EE23}" presName="hierChild6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E06F10E5-BA8E-4313-AF70-E2FC2422CB0E}" type="pres">
      <dgm:prSet presAssocID="{8296FCEB-042F-4740-B375-05E41640EE23}" presName="hierChild7" presStyleCnt="0"/>
      <dgm:spPr>
        <a:scene3d>
          <a:camera prst="orthographicFront"/>
          <a:lightRig rig="threePt" dir="t"/>
        </a:scene3d>
        <a:sp3d>
          <a:bevelT prst="angle"/>
        </a:sp3d>
      </dgm:spPr>
    </dgm:pt>
  </dgm:ptLst>
  <dgm:cxnLst>
    <dgm:cxn modelId="{38518410-0A05-4A2A-A6B6-A6BE587DFE35}" type="presOf" srcId="{2B651D99-9692-4A66-9F08-AEE37340BB24}" destId="{B6F9C440-A5CC-4BB3-8E71-A75EBD98271D}" srcOrd="0" destOrd="0" presId="urn:microsoft.com/office/officeart/2005/8/layout/orgChart1"/>
    <dgm:cxn modelId="{436B6D17-6389-4C2A-BBA1-6E3D0878824F}" type="presOf" srcId="{070B0AAB-289D-4CDD-A0AD-17F137F6A690}" destId="{CDD6C843-A73F-478F-A547-49B3C5242306}" srcOrd="0" destOrd="0" presId="urn:microsoft.com/office/officeart/2005/8/layout/orgChart1"/>
    <dgm:cxn modelId="{4FC6CE21-8CE8-4F3F-9198-42491D669880}" type="presOf" srcId="{025FAC4E-78F0-4007-8596-4348E5873713}" destId="{DF4CAF18-529D-41BB-94C4-24ACF5EEEEBE}" srcOrd="0" destOrd="0" presId="urn:microsoft.com/office/officeart/2005/8/layout/orgChart1"/>
    <dgm:cxn modelId="{97641B22-86FD-496C-8734-759F1F9C7C2B}" srcId="{581A73F4-6B02-487E-B320-504015BEB025}" destId="{2B651D99-9692-4A66-9F08-AEE37340BB24}" srcOrd="0" destOrd="0" parTransId="{B4C2DC04-91BA-45A6-9C6A-F131E6538244}" sibTransId="{9E75A9C9-756B-43C2-A4F0-0EAC778451F2}"/>
    <dgm:cxn modelId="{0A541B27-9AFA-4401-9942-B0B02C729D23}" type="presOf" srcId="{581A73F4-6B02-487E-B320-504015BEB025}" destId="{99FF28B2-548B-4FCA-8CEB-57160000A7F6}" srcOrd="0" destOrd="0" presId="urn:microsoft.com/office/officeart/2005/8/layout/orgChart1"/>
    <dgm:cxn modelId="{DE5AD33A-A1F7-4756-86A9-AB090DF870DC}" type="presOf" srcId="{2B651D99-9692-4A66-9F08-AEE37340BB24}" destId="{9453C85F-4475-4EEC-AC16-46E8F2B9CE8E}" srcOrd="1" destOrd="0" presId="urn:microsoft.com/office/officeart/2005/8/layout/orgChart1"/>
    <dgm:cxn modelId="{B5055049-E393-485E-B66F-6DF77D5900B8}" type="presOf" srcId="{EA46F6FA-8471-4469-BF88-99726723F9C3}" destId="{3F8E34DA-5577-44C8-9F7D-ADEAEA3E4D6F}" srcOrd="0" destOrd="0" presId="urn:microsoft.com/office/officeart/2005/8/layout/orgChart1"/>
    <dgm:cxn modelId="{672C4D96-EFE5-421F-B567-4F016AEAFB4E}" type="presOf" srcId="{EA46F6FA-8471-4469-BF88-99726723F9C3}" destId="{38C53C95-57F2-4E92-8953-F54DBC7ED777}" srcOrd="1" destOrd="0" presId="urn:microsoft.com/office/officeart/2005/8/layout/orgChart1"/>
    <dgm:cxn modelId="{4AC62B97-ABED-4D7F-A89B-C31B839FE74B}" srcId="{2B651D99-9692-4A66-9F08-AEE37340BB24}" destId="{EA46F6FA-8471-4469-BF88-99726723F9C3}" srcOrd="2" destOrd="0" parTransId="{025FAC4E-78F0-4007-8596-4348E5873713}" sibTransId="{8F970B1B-72F9-43E4-A7FE-B18ABFAA5E41}"/>
    <dgm:cxn modelId="{839619C0-443C-4852-9D8A-575DF09C1E03}" srcId="{2B651D99-9692-4A66-9F08-AEE37340BB24}" destId="{06FF7619-B70F-4DEA-A02D-9B1F0BCC8547}" srcOrd="1" destOrd="0" parTransId="{3800382A-25E2-4E09-8840-52BC4A72A2A2}" sibTransId="{4BE8AFF3-7C16-4335-8FB4-CB39E39865E6}"/>
    <dgm:cxn modelId="{8A889CC0-4F3E-48AA-9318-6A261956A9A0}" srcId="{2B651D99-9692-4A66-9F08-AEE37340BB24}" destId="{8296FCEB-042F-4740-B375-05E41640EE23}" srcOrd="0" destOrd="0" parTransId="{070B0AAB-289D-4CDD-A0AD-17F137F6A690}" sibTransId="{535A720F-65F5-45D3-8B9E-02BC9F63C194}"/>
    <dgm:cxn modelId="{389C88C8-7B22-45BD-8535-066D7F830952}" type="presOf" srcId="{FC324658-A445-43A0-BAB8-336107BDF279}" destId="{4FE32205-148B-46D9-93AA-50EF156EB991}" srcOrd="1" destOrd="0" presId="urn:microsoft.com/office/officeart/2005/8/layout/orgChart1"/>
    <dgm:cxn modelId="{3A8DC0D1-7B9A-4084-9695-5C61CFC485A8}" type="presOf" srcId="{06FF7619-B70F-4DEA-A02D-9B1F0BCC8547}" destId="{3B528737-5D58-480A-BCE5-142A65734828}" srcOrd="1" destOrd="0" presId="urn:microsoft.com/office/officeart/2005/8/layout/orgChart1"/>
    <dgm:cxn modelId="{CD6A6BD7-1FB0-43EB-8A3B-1D205B5EAD89}" type="presOf" srcId="{8296FCEB-042F-4740-B375-05E41640EE23}" destId="{3290910B-724C-43DF-B629-A05A588866E5}" srcOrd="1" destOrd="0" presId="urn:microsoft.com/office/officeart/2005/8/layout/orgChart1"/>
    <dgm:cxn modelId="{901D3BDB-4BA0-483F-BE05-32CF37BEF629}" type="presOf" srcId="{F545B98E-8C7F-423D-BC4D-4D87DB9FD371}" destId="{E32F0C2B-249E-478C-B87D-BB46477AE319}" srcOrd="0" destOrd="0" presId="urn:microsoft.com/office/officeart/2005/8/layout/orgChart1"/>
    <dgm:cxn modelId="{CEEBF5E3-C058-4149-907A-CDB662146D48}" srcId="{2B651D99-9692-4A66-9F08-AEE37340BB24}" destId="{FC324658-A445-43A0-BAB8-336107BDF279}" srcOrd="3" destOrd="0" parTransId="{F545B98E-8C7F-423D-BC4D-4D87DB9FD371}" sibTransId="{FF7951B4-CEB0-4689-A628-5E4BF288FFA7}"/>
    <dgm:cxn modelId="{5261EFE5-6C0D-45E0-96E2-8127BC11A7AE}" type="presOf" srcId="{06FF7619-B70F-4DEA-A02D-9B1F0BCC8547}" destId="{9EF015C2-9508-40E6-9246-49249F5648E4}" srcOrd="0" destOrd="0" presId="urn:microsoft.com/office/officeart/2005/8/layout/orgChart1"/>
    <dgm:cxn modelId="{3F6B3AF6-4B74-421D-918A-2A82A77EABC9}" type="presOf" srcId="{FC324658-A445-43A0-BAB8-336107BDF279}" destId="{2F84AB36-AD37-464B-857F-180268D03D8A}" srcOrd="0" destOrd="0" presId="urn:microsoft.com/office/officeart/2005/8/layout/orgChart1"/>
    <dgm:cxn modelId="{D0A5A2F7-78F5-4C0C-BE79-F87EA433E484}" type="presOf" srcId="{3800382A-25E2-4E09-8840-52BC4A72A2A2}" destId="{B568FDE1-4CB5-48BA-AC76-05B6C33F0EB0}" srcOrd="0" destOrd="0" presId="urn:microsoft.com/office/officeart/2005/8/layout/orgChart1"/>
    <dgm:cxn modelId="{973852F9-5B70-441C-B0D4-858F9AC62ADC}" type="presOf" srcId="{8296FCEB-042F-4740-B375-05E41640EE23}" destId="{63D007D7-2C97-4803-BD2E-344000105B55}" srcOrd="0" destOrd="0" presId="urn:microsoft.com/office/officeart/2005/8/layout/orgChart1"/>
    <dgm:cxn modelId="{AE975251-7EA3-4E0B-9445-821C85E044D2}" type="presParOf" srcId="{99FF28B2-548B-4FCA-8CEB-57160000A7F6}" destId="{D1135A02-39A4-4270-A3A4-CB08CB68B9EE}" srcOrd="0" destOrd="0" presId="urn:microsoft.com/office/officeart/2005/8/layout/orgChart1"/>
    <dgm:cxn modelId="{78219A1F-9721-4E0B-AB6C-FFB04655F35E}" type="presParOf" srcId="{D1135A02-39A4-4270-A3A4-CB08CB68B9EE}" destId="{FFE3BEC3-CEBF-49D1-AE3A-D5521A2597C1}" srcOrd="0" destOrd="0" presId="urn:microsoft.com/office/officeart/2005/8/layout/orgChart1"/>
    <dgm:cxn modelId="{A3E965EC-FD60-4D4E-840A-0A536481A648}" type="presParOf" srcId="{FFE3BEC3-CEBF-49D1-AE3A-D5521A2597C1}" destId="{B6F9C440-A5CC-4BB3-8E71-A75EBD98271D}" srcOrd="0" destOrd="0" presId="urn:microsoft.com/office/officeart/2005/8/layout/orgChart1"/>
    <dgm:cxn modelId="{8CB4FF68-E7E3-428F-BC18-AC0B247C5468}" type="presParOf" srcId="{FFE3BEC3-CEBF-49D1-AE3A-D5521A2597C1}" destId="{9453C85F-4475-4EEC-AC16-46E8F2B9CE8E}" srcOrd="1" destOrd="0" presId="urn:microsoft.com/office/officeart/2005/8/layout/orgChart1"/>
    <dgm:cxn modelId="{C3BCB1F8-C049-44F2-AEFD-ACFF1977B8C7}" type="presParOf" srcId="{D1135A02-39A4-4270-A3A4-CB08CB68B9EE}" destId="{3199668C-A6BA-449C-AA40-E2970EFEA6F6}" srcOrd="1" destOrd="0" presId="urn:microsoft.com/office/officeart/2005/8/layout/orgChart1"/>
    <dgm:cxn modelId="{D52A6E49-B8C3-4990-894A-8182577EE58E}" type="presParOf" srcId="{3199668C-A6BA-449C-AA40-E2970EFEA6F6}" destId="{B568FDE1-4CB5-48BA-AC76-05B6C33F0EB0}" srcOrd="0" destOrd="0" presId="urn:microsoft.com/office/officeart/2005/8/layout/orgChart1"/>
    <dgm:cxn modelId="{FF5E9656-C268-47C1-B6EB-C04C4FE9062A}" type="presParOf" srcId="{3199668C-A6BA-449C-AA40-E2970EFEA6F6}" destId="{03ED1832-1B41-4D0B-A83D-A3A5E07ED358}" srcOrd="1" destOrd="0" presId="urn:microsoft.com/office/officeart/2005/8/layout/orgChart1"/>
    <dgm:cxn modelId="{D33597A2-7710-4FB5-B16E-48F5FA7A49A7}" type="presParOf" srcId="{03ED1832-1B41-4D0B-A83D-A3A5E07ED358}" destId="{622FF817-829C-4D68-89BF-5BCE7B0A1E75}" srcOrd="0" destOrd="0" presId="urn:microsoft.com/office/officeart/2005/8/layout/orgChart1"/>
    <dgm:cxn modelId="{B37C3D7C-E823-4F02-AC54-3B525533837A}" type="presParOf" srcId="{622FF817-829C-4D68-89BF-5BCE7B0A1E75}" destId="{9EF015C2-9508-40E6-9246-49249F5648E4}" srcOrd="0" destOrd="0" presId="urn:microsoft.com/office/officeart/2005/8/layout/orgChart1"/>
    <dgm:cxn modelId="{0B1F3124-2C36-4C70-BFD8-398896CD18C0}" type="presParOf" srcId="{622FF817-829C-4D68-89BF-5BCE7B0A1E75}" destId="{3B528737-5D58-480A-BCE5-142A65734828}" srcOrd="1" destOrd="0" presId="urn:microsoft.com/office/officeart/2005/8/layout/orgChart1"/>
    <dgm:cxn modelId="{4CCD540E-B05F-4002-93DD-01D5D295700F}" type="presParOf" srcId="{03ED1832-1B41-4D0B-A83D-A3A5E07ED358}" destId="{F8F60018-ECA5-415F-B9E7-F54D7B2EBD1C}" srcOrd="1" destOrd="0" presId="urn:microsoft.com/office/officeart/2005/8/layout/orgChart1"/>
    <dgm:cxn modelId="{0314D75A-B7E6-4D6A-AC17-229CD3E2BA9E}" type="presParOf" srcId="{03ED1832-1B41-4D0B-A83D-A3A5E07ED358}" destId="{7B8E8DBA-92C0-4DF5-A4B2-95E61C320C54}" srcOrd="2" destOrd="0" presId="urn:microsoft.com/office/officeart/2005/8/layout/orgChart1"/>
    <dgm:cxn modelId="{980ACCC3-8AA2-41E0-8CB9-F72FF92234AE}" type="presParOf" srcId="{3199668C-A6BA-449C-AA40-E2970EFEA6F6}" destId="{DF4CAF18-529D-41BB-94C4-24ACF5EEEEBE}" srcOrd="2" destOrd="0" presId="urn:microsoft.com/office/officeart/2005/8/layout/orgChart1"/>
    <dgm:cxn modelId="{24A893C1-00C5-4BC2-AB9A-6B5D7E73FBAB}" type="presParOf" srcId="{3199668C-A6BA-449C-AA40-E2970EFEA6F6}" destId="{88B27491-C3A8-4279-BC59-F563C6397D22}" srcOrd="3" destOrd="0" presId="urn:microsoft.com/office/officeart/2005/8/layout/orgChart1"/>
    <dgm:cxn modelId="{0AE17198-2AF8-4C9F-A542-AE253C41E937}" type="presParOf" srcId="{88B27491-C3A8-4279-BC59-F563C6397D22}" destId="{72E967A4-6981-4042-8382-5080D1A1DC53}" srcOrd="0" destOrd="0" presId="urn:microsoft.com/office/officeart/2005/8/layout/orgChart1"/>
    <dgm:cxn modelId="{B80DE07A-CA8D-46E6-9338-B7CDAB58E21E}" type="presParOf" srcId="{72E967A4-6981-4042-8382-5080D1A1DC53}" destId="{3F8E34DA-5577-44C8-9F7D-ADEAEA3E4D6F}" srcOrd="0" destOrd="0" presId="urn:microsoft.com/office/officeart/2005/8/layout/orgChart1"/>
    <dgm:cxn modelId="{F35F874A-4399-4F16-AFE0-80A724466B05}" type="presParOf" srcId="{72E967A4-6981-4042-8382-5080D1A1DC53}" destId="{38C53C95-57F2-4E92-8953-F54DBC7ED777}" srcOrd="1" destOrd="0" presId="urn:microsoft.com/office/officeart/2005/8/layout/orgChart1"/>
    <dgm:cxn modelId="{80DDD55E-D13B-49DC-90E1-0D16E3648F92}" type="presParOf" srcId="{88B27491-C3A8-4279-BC59-F563C6397D22}" destId="{304D02A6-46D7-45E4-A9A5-30B6F69D9EF7}" srcOrd="1" destOrd="0" presId="urn:microsoft.com/office/officeart/2005/8/layout/orgChart1"/>
    <dgm:cxn modelId="{C0C0257E-0275-4267-ACB9-F7B9FA41C186}" type="presParOf" srcId="{88B27491-C3A8-4279-BC59-F563C6397D22}" destId="{DBA49EBC-1809-4F75-84DB-41FAD97EA84C}" srcOrd="2" destOrd="0" presId="urn:microsoft.com/office/officeart/2005/8/layout/orgChart1"/>
    <dgm:cxn modelId="{83D8BC63-2E91-4AB1-B2BB-1211EE6CD5C6}" type="presParOf" srcId="{3199668C-A6BA-449C-AA40-E2970EFEA6F6}" destId="{E32F0C2B-249E-478C-B87D-BB46477AE319}" srcOrd="4" destOrd="0" presId="urn:microsoft.com/office/officeart/2005/8/layout/orgChart1"/>
    <dgm:cxn modelId="{5B87214F-52DD-435C-A86D-8693B4F931A9}" type="presParOf" srcId="{3199668C-A6BA-449C-AA40-E2970EFEA6F6}" destId="{1B4272AA-474E-4F1D-AE14-BD84B1B9BEC2}" srcOrd="5" destOrd="0" presId="urn:microsoft.com/office/officeart/2005/8/layout/orgChart1"/>
    <dgm:cxn modelId="{BC08AD4C-9B99-48C8-822C-7EC716903992}" type="presParOf" srcId="{1B4272AA-474E-4F1D-AE14-BD84B1B9BEC2}" destId="{9C595FFA-7B36-4D52-AA96-7711C0499242}" srcOrd="0" destOrd="0" presId="urn:microsoft.com/office/officeart/2005/8/layout/orgChart1"/>
    <dgm:cxn modelId="{2FEFC93C-2573-4A62-B3EE-CD883B64287C}" type="presParOf" srcId="{9C595FFA-7B36-4D52-AA96-7711C0499242}" destId="{2F84AB36-AD37-464B-857F-180268D03D8A}" srcOrd="0" destOrd="0" presId="urn:microsoft.com/office/officeart/2005/8/layout/orgChart1"/>
    <dgm:cxn modelId="{B9E80E1F-6E22-4A76-BF07-24191DC5711A}" type="presParOf" srcId="{9C595FFA-7B36-4D52-AA96-7711C0499242}" destId="{4FE32205-148B-46D9-93AA-50EF156EB991}" srcOrd="1" destOrd="0" presId="urn:microsoft.com/office/officeart/2005/8/layout/orgChart1"/>
    <dgm:cxn modelId="{8031373D-471D-47C5-BDE8-EE19F0D05556}" type="presParOf" srcId="{1B4272AA-474E-4F1D-AE14-BD84B1B9BEC2}" destId="{924CB141-5316-48AF-BF5B-51B9BF5CAD28}" srcOrd="1" destOrd="0" presId="urn:microsoft.com/office/officeart/2005/8/layout/orgChart1"/>
    <dgm:cxn modelId="{23640019-09E7-4BB3-AB00-4C6153784EDA}" type="presParOf" srcId="{1B4272AA-474E-4F1D-AE14-BD84B1B9BEC2}" destId="{C14F9955-12DD-4962-9A72-DEE11C27DD16}" srcOrd="2" destOrd="0" presId="urn:microsoft.com/office/officeart/2005/8/layout/orgChart1"/>
    <dgm:cxn modelId="{9D5C9060-BFEE-4952-B426-C91185C5CA12}" type="presParOf" srcId="{D1135A02-39A4-4270-A3A4-CB08CB68B9EE}" destId="{F7A7B8FA-5C9E-439B-92CB-0087545DAFAC}" srcOrd="2" destOrd="0" presId="urn:microsoft.com/office/officeart/2005/8/layout/orgChart1"/>
    <dgm:cxn modelId="{27E79CA5-3BFB-4EAC-A3FF-5693078BB412}" type="presParOf" srcId="{F7A7B8FA-5C9E-439B-92CB-0087545DAFAC}" destId="{CDD6C843-A73F-478F-A547-49B3C5242306}" srcOrd="0" destOrd="0" presId="urn:microsoft.com/office/officeart/2005/8/layout/orgChart1"/>
    <dgm:cxn modelId="{421FB03B-F0D5-41F0-95EF-8D5A268D6332}" type="presParOf" srcId="{F7A7B8FA-5C9E-439B-92CB-0087545DAFAC}" destId="{CE0FE0AB-04D1-4C81-BDB2-D29FCF54325F}" srcOrd="1" destOrd="0" presId="urn:microsoft.com/office/officeart/2005/8/layout/orgChart1"/>
    <dgm:cxn modelId="{643A6A62-3AC2-4EBC-A1A7-DEFA1214FB5B}" type="presParOf" srcId="{CE0FE0AB-04D1-4C81-BDB2-D29FCF54325F}" destId="{097B432E-3650-4454-BB10-FD5141F8C62F}" srcOrd="0" destOrd="0" presId="urn:microsoft.com/office/officeart/2005/8/layout/orgChart1"/>
    <dgm:cxn modelId="{97F6C811-606A-49A5-8088-AEC96686E235}" type="presParOf" srcId="{097B432E-3650-4454-BB10-FD5141F8C62F}" destId="{63D007D7-2C97-4803-BD2E-344000105B55}" srcOrd="0" destOrd="0" presId="urn:microsoft.com/office/officeart/2005/8/layout/orgChart1"/>
    <dgm:cxn modelId="{FBAD8206-C381-4524-A36D-F5D006FDE95F}" type="presParOf" srcId="{097B432E-3650-4454-BB10-FD5141F8C62F}" destId="{3290910B-724C-43DF-B629-A05A588866E5}" srcOrd="1" destOrd="0" presId="urn:microsoft.com/office/officeart/2005/8/layout/orgChart1"/>
    <dgm:cxn modelId="{72D57659-D659-4464-B82C-B6C00F0FF64F}" type="presParOf" srcId="{CE0FE0AB-04D1-4C81-BDB2-D29FCF54325F}" destId="{CD7684AD-EEBC-4230-AD90-E408C71C44E8}" srcOrd="1" destOrd="0" presId="urn:microsoft.com/office/officeart/2005/8/layout/orgChart1"/>
    <dgm:cxn modelId="{BA82AAE7-EE16-456D-B699-050CDBE3AF89}" type="presParOf" srcId="{CE0FE0AB-04D1-4C81-BDB2-D29FCF54325F}" destId="{E06F10E5-BA8E-4313-AF70-E2FC2422CB0E}" srcOrd="2" destOrd="0" presId="urn:microsoft.com/office/officeart/2005/8/layout/orgChart1"/>
  </dgm:cxnLst>
  <dgm:bg>
    <a:solidFill>
      <a:schemeClr val="accent4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FB0AE1-BC4C-412E-97A4-C20208C78F19}" type="doc">
      <dgm:prSet loTypeId="urn:microsoft.com/office/officeart/2005/8/layout/vList2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th-TH"/>
        </a:p>
      </dgm:t>
    </dgm:pt>
    <dgm:pt modelId="{F47C70F3-D798-4D01-AA47-6691A6D18E58}">
      <dgm:prSet phldrT="[ข้อความ]" custT="1"/>
      <dgm:spPr>
        <a:solidFill>
          <a:srgbClr val="0033CC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ตัวแทนสถานบริการสาธารณสุขที่เป็นแบบอย่างที่ดี </a:t>
          </a:r>
          <a:r>
            <a:rPr lang="en-US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CKD Clinic </a:t>
          </a:r>
          <a:r>
            <a:rPr lang="th-TH" sz="3200" b="1" dirty="0">
              <a:latin typeface="TH SarabunPSK" panose="020B0500040200020003" pitchFamily="34" charset="-34"/>
              <a:cs typeface="TH SarabunPSK" panose="020B0500040200020003" pitchFamily="34" charset="-34"/>
            </a:rPr>
            <a:t>คุณภาพ</a:t>
          </a:r>
        </a:p>
      </dgm:t>
    </dgm:pt>
    <dgm:pt modelId="{291C6E39-9659-49AB-A1E1-7AD0AA9DDFDC}" type="parTrans" cxnId="{A790754C-3AB1-456E-ACCB-A3074FEC0BBC}">
      <dgm:prSet/>
      <dgm:spPr/>
      <dgm:t>
        <a:bodyPr/>
        <a:lstStyle/>
        <a:p>
          <a:endParaRPr lang="th-TH"/>
        </a:p>
      </dgm:t>
    </dgm:pt>
    <dgm:pt modelId="{19C7DAAB-67B1-4DDB-9F69-19B79F4ECEDD}" type="sibTrans" cxnId="{A790754C-3AB1-456E-ACCB-A3074FEC0BBC}">
      <dgm:prSet/>
      <dgm:spPr/>
      <dgm:t>
        <a:bodyPr/>
        <a:lstStyle/>
        <a:p>
          <a:endParaRPr lang="th-TH"/>
        </a:p>
      </dgm:t>
    </dgm:pt>
    <dgm:pt modelId="{AD41FD9D-B1C4-4995-8234-017084DF04D0}">
      <dgm:prSet phldrT="[ข้อความ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>
            <a:lnSpc>
              <a:spcPts val="2100"/>
            </a:lnSpc>
            <a:spcAft>
              <a:spcPts val="0"/>
            </a:spcAft>
            <a:buFontTx/>
            <a:buNone/>
          </a:pPr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		</a:t>
          </a:r>
          <a:endParaRPr lang="th-TH" sz="2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9A80C2FE-6CC8-4E8F-AC22-001D397E0943}" type="parTrans" cxnId="{BBB75EEB-37EB-45BF-B5B7-DA8CBBB7C399}">
      <dgm:prSet/>
      <dgm:spPr/>
      <dgm:t>
        <a:bodyPr/>
        <a:lstStyle/>
        <a:p>
          <a:endParaRPr lang="th-TH"/>
        </a:p>
      </dgm:t>
    </dgm:pt>
    <dgm:pt modelId="{EA5F197C-5953-47A4-99E8-C50FE367F2B0}" type="sibTrans" cxnId="{BBB75EEB-37EB-45BF-B5B7-DA8CBBB7C399}">
      <dgm:prSet/>
      <dgm:spPr/>
      <dgm:t>
        <a:bodyPr/>
        <a:lstStyle/>
        <a:p>
          <a:endParaRPr lang="th-TH"/>
        </a:p>
      </dgm:t>
    </dgm:pt>
    <dgm:pt modelId="{2C942E58-022D-41D5-ABBE-AD81C940695E}">
      <dgm:prSet phldrT="[ข้อความ]" custT="1"/>
      <dgm:spPr>
        <a:solidFill>
          <a:srgbClr val="0033CC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r>
            <a:rPr lang="th-TH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ตัวแทนสถานบริการสาธารณสุขที่เป็นแบบอย่างที่ดี </a:t>
          </a:r>
          <a:r>
            <a:rPr lang="en-US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CVD </a:t>
          </a:r>
          <a:r>
            <a:rPr lang="th-TH" sz="32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ระดับจังหวัด</a:t>
          </a:r>
          <a:endParaRPr lang="th-TH" sz="3200" dirty="0">
            <a:solidFill>
              <a:schemeClr val="bg1"/>
            </a:solidFill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40B85617-4E2E-4711-AAFD-36C5EC4C955C}" type="parTrans" cxnId="{F9600389-6E30-4E73-9FFC-A944E636B08A}">
      <dgm:prSet/>
      <dgm:spPr/>
      <dgm:t>
        <a:bodyPr/>
        <a:lstStyle/>
        <a:p>
          <a:endParaRPr lang="th-TH"/>
        </a:p>
      </dgm:t>
    </dgm:pt>
    <dgm:pt modelId="{1ED4C956-9E95-4E5B-98D6-6D4A0C291218}" type="sibTrans" cxnId="{F9600389-6E30-4E73-9FFC-A944E636B08A}">
      <dgm:prSet/>
      <dgm:spPr/>
      <dgm:t>
        <a:bodyPr/>
        <a:lstStyle/>
        <a:p>
          <a:endParaRPr lang="th-TH"/>
        </a:p>
      </dgm:t>
    </dgm:pt>
    <dgm:pt modelId="{F07B01CB-B066-4132-95F5-01BFCFA7F7D7}">
      <dgm:prSet phldrT="[ข้อความ]" custT="1"/>
      <dgm:spPr>
        <a:solidFill>
          <a:srgbClr val="FFCCFF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>
            <a:buFontTx/>
            <a:buNone/>
          </a:pPr>
          <a:r>
            <a:rPr lang="th-TH" sz="3200" b="1" dirty="0">
              <a:latin typeface="AngsanaUPC" panose="02020603050405020304" pitchFamily="18" charset="-34"/>
              <a:cs typeface="AngsanaUPC" panose="02020603050405020304" pitchFamily="18" charset="-34"/>
            </a:rPr>
            <a:t>สำนักงานสาธารณสุขจังหวัดหนองคาย</a:t>
          </a:r>
        </a:p>
      </dgm:t>
    </dgm:pt>
    <dgm:pt modelId="{B204E9D4-3E17-4A66-A7DD-3D9246580A09}" type="parTrans" cxnId="{16180675-E61B-4371-8185-C33673F337D4}">
      <dgm:prSet/>
      <dgm:spPr/>
      <dgm:t>
        <a:bodyPr/>
        <a:lstStyle/>
        <a:p>
          <a:endParaRPr lang="th-TH"/>
        </a:p>
      </dgm:t>
    </dgm:pt>
    <dgm:pt modelId="{5B51F76B-6042-4C28-9180-9243573DE4E0}" type="sibTrans" cxnId="{16180675-E61B-4371-8185-C33673F337D4}">
      <dgm:prSet/>
      <dgm:spPr/>
      <dgm:t>
        <a:bodyPr/>
        <a:lstStyle/>
        <a:p>
          <a:endParaRPr lang="th-TH"/>
        </a:p>
      </dgm:t>
    </dgm:pt>
    <dgm:pt modelId="{39CCB483-5F36-4768-B1CA-7504D469BE28}">
      <dgm:prSet phldrT="[ข้อความ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>
            <a:lnSpc>
              <a:spcPts val="2100"/>
            </a:lnSpc>
            <a:spcAft>
              <a:spcPts val="0"/>
            </a:spcAft>
            <a:buFontTx/>
            <a:buNone/>
          </a:pPr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           </a:t>
          </a:r>
          <a:endParaRPr lang="th-TH" sz="28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9F0A469A-104E-4AFE-9B2F-3FF100171FAA}" type="parTrans" cxnId="{225EB716-3C5E-43A3-8645-271FD9EA7CE0}">
      <dgm:prSet/>
      <dgm:spPr/>
      <dgm:t>
        <a:bodyPr/>
        <a:lstStyle/>
        <a:p>
          <a:endParaRPr lang="th-TH"/>
        </a:p>
      </dgm:t>
    </dgm:pt>
    <dgm:pt modelId="{628C4088-351B-456F-93FB-2FC58A2A8CA2}" type="sibTrans" cxnId="{225EB716-3C5E-43A3-8645-271FD9EA7CE0}">
      <dgm:prSet/>
      <dgm:spPr/>
      <dgm:t>
        <a:bodyPr/>
        <a:lstStyle/>
        <a:p>
          <a:endParaRPr lang="th-TH"/>
        </a:p>
      </dgm:t>
    </dgm:pt>
    <dgm:pt modelId="{ECE85BE6-9423-4B60-A043-9781DB737667}">
      <dgm:prSet phldrT="[ข้อความ]" custT="1"/>
      <dgm:spPr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l">
            <a:lnSpc>
              <a:spcPts val="2100"/>
            </a:lnSpc>
            <a:spcAft>
              <a:spcPts val="0"/>
            </a:spcAft>
            <a:buFontTx/>
            <a:buNone/>
          </a:pPr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                    1. </a:t>
          </a:r>
          <a:r>
            <a:rPr lang="th-TH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รพ.วังสะพุง จ.เลย</a:t>
          </a:r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	        2.</a:t>
          </a:r>
          <a:r>
            <a:rPr lang="th-TH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 รพ.ทุ่งฝน จ.อุดรธานี</a:t>
          </a:r>
          <a:r>
            <a:rPr lang="en-US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                  3.</a:t>
          </a:r>
          <a:r>
            <a:rPr lang="th-TH" sz="2800" b="1" dirty="0">
              <a:latin typeface="AngsanaUPC" panose="02020603050405020304" pitchFamily="18" charset="-34"/>
              <a:cs typeface="AngsanaUPC" panose="02020603050405020304" pitchFamily="18" charset="-34"/>
            </a:rPr>
            <a:t> รพร.ท่าบ่อ จ.หนองคาย  </a:t>
          </a:r>
        </a:p>
      </dgm:t>
    </dgm:pt>
    <dgm:pt modelId="{1B71E989-9355-4817-BC05-B09543B415BA}" type="parTrans" cxnId="{28B1E8A4-A5CB-4403-AE70-0230117CDD2C}">
      <dgm:prSet/>
      <dgm:spPr/>
      <dgm:t>
        <a:bodyPr/>
        <a:lstStyle/>
        <a:p>
          <a:endParaRPr lang="th-TH"/>
        </a:p>
      </dgm:t>
    </dgm:pt>
    <dgm:pt modelId="{69C38082-AF53-44CD-9520-14F8F6BC8C04}" type="sibTrans" cxnId="{28B1E8A4-A5CB-4403-AE70-0230117CDD2C}">
      <dgm:prSet/>
      <dgm:spPr/>
      <dgm:t>
        <a:bodyPr/>
        <a:lstStyle/>
        <a:p>
          <a:endParaRPr lang="th-TH"/>
        </a:p>
      </dgm:t>
    </dgm:pt>
    <dgm:pt modelId="{C8F5380F-D8AB-4101-86DF-2B945140CB6E}">
      <dgm:prSet phldrT="[ข้อความ]" custT="1"/>
      <dgm:spPr>
        <a:solidFill>
          <a:srgbClr val="FFCCFF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/>
          <a:endParaRPr lang="th-TH" sz="3200" b="1" dirty="0">
            <a:latin typeface="AngsanaUPC" panose="02020603050405020304" pitchFamily="18" charset="-34"/>
            <a:cs typeface="AngsanaUPC" panose="02020603050405020304" pitchFamily="18" charset="-34"/>
          </a:endParaRPr>
        </a:p>
      </dgm:t>
    </dgm:pt>
    <dgm:pt modelId="{76EDAD24-CFD9-46A5-B7B2-0E9DF76E1440}" type="parTrans" cxnId="{67D70CB9-4842-4405-BDD6-95ACDA6D4987}">
      <dgm:prSet/>
      <dgm:spPr/>
      <dgm:t>
        <a:bodyPr/>
        <a:lstStyle/>
        <a:p>
          <a:endParaRPr lang="th-TH"/>
        </a:p>
      </dgm:t>
    </dgm:pt>
    <dgm:pt modelId="{9F61A6BD-E592-4154-B4A1-03DF2909BCD1}" type="sibTrans" cxnId="{67D70CB9-4842-4405-BDD6-95ACDA6D4987}">
      <dgm:prSet/>
      <dgm:spPr/>
      <dgm:t>
        <a:bodyPr/>
        <a:lstStyle/>
        <a:p>
          <a:endParaRPr lang="th-TH"/>
        </a:p>
      </dgm:t>
    </dgm:pt>
    <dgm:pt modelId="{FE102C67-E09A-4684-BB19-6B4118474F03}" type="pres">
      <dgm:prSet presAssocID="{13FB0AE1-BC4C-412E-97A4-C20208C78F19}" presName="linear" presStyleCnt="0">
        <dgm:presLayoutVars>
          <dgm:animLvl val="lvl"/>
          <dgm:resizeHandles val="exact"/>
        </dgm:presLayoutVars>
      </dgm:prSet>
      <dgm:spPr/>
    </dgm:pt>
    <dgm:pt modelId="{44A6F0B3-0745-4873-9238-7356AE9F7D09}" type="pres">
      <dgm:prSet presAssocID="{F47C70F3-D798-4D01-AA47-6691A6D18E5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F2C025F-A749-48E7-BDD0-F512D8009315}" type="pres">
      <dgm:prSet presAssocID="{F47C70F3-D798-4D01-AA47-6691A6D18E58}" presName="childText" presStyleLbl="revTx" presStyleIdx="0" presStyleCnt="2" custScaleY="104942">
        <dgm:presLayoutVars>
          <dgm:bulletEnabled val="1"/>
        </dgm:presLayoutVars>
      </dgm:prSet>
      <dgm:spPr/>
    </dgm:pt>
    <dgm:pt modelId="{816FC633-DA9E-40E0-B60C-88C3868C6C90}" type="pres">
      <dgm:prSet presAssocID="{2C942E58-022D-41D5-ABBE-AD81C940695E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9B1D0B2C-0F1D-4C3E-8912-F0A25613918E}" type="pres">
      <dgm:prSet presAssocID="{2C942E58-022D-41D5-ABBE-AD81C940695E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25EB716-3C5E-43A3-8645-271FD9EA7CE0}" srcId="{F47C70F3-D798-4D01-AA47-6691A6D18E58}" destId="{39CCB483-5F36-4768-B1CA-7504D469BE28}" srcOrd="1" destOrd="0" parTransId="{9F0A469A-104E-4AFE-9B2F-3FF100171FAA}" sibTransId="{628C4088-351B-456F-93FB-2FC58A2A8CA2}"/>
    <dgm:cxn modelId="{F559F431-3CE0-4FE3-8EEF-144929A3C06C}" type="presOf" srcId="{39CCB483-5F36-4768-B1CA-7504D469BE28}" destId="{6F2C025F-A749-48E7-BDD0-F512D8009315}" srcOrd="0" destOrd="1" presId="urn:microsoft.com/office/officeart/2005/8/layout/vList2"/>
    <dgm:cxn modelId="{9DF1335D-458E-4469-B743-2E840E2EB721}" type="presOf" srcId="{13FB0AE1-BC4C-412E-97A4-C20208C78F19}" destId="{FE102C67-E09A-4684-BB19-6B4118474F03}" srcOrd="0" destOrd="0" presId="urn:microsoft.com/office/officeart/2005/8/layout/vList2"/>
    <dgm:cxn modelId="{F749B741-8057-4A7A-964C-DF4EB98D0758}" type="presOf" srcId="{C8F5380F-D8AB-4101-86DF-2B945140CB6E}" destId="{9B1D0B2C-0F1D-4C3E-8912-F0A25613918E}" srcOrd="0" destOrd="0" presId="urn:microsoft.com/office/officeart/2005/8/layout/vList2"/>
    <dgm:cxn modelId="{A790754C-3AB1-456E-ACCB-A3074FEC0BBC}" srcId="{13FB0AE1-BC4C-412E-97A4-C20208C78F19}" destId="{F47C70F3-D798-4D01-AA47-6691A6D18E58}" srcOrd="0" destOrd="0" parTransId="{291C6E39-9659-49AB-A1E1-7AD0AA9DDFDC}" sibTransId="{19C7DAAB-67B1-4DDB-9F69-19B79F4ECEDD}"/>
    <dgm:cxn modelId="{16180675-E61B-4371-8185-C33673F337D4}" srcId="{2C942E58-022D-41D5-ABBE-AD81C940695E}" destId="{F07B01CB-B066-4132-95F5-01BFCFA7F7D7}" srcOrd="1" destOrd="0" parTransId="{B204E9D4-3E17-4A66-A7DD-3D9246580A09}" sibTransId="{5B51F76B-6042-4C28-9180-9243573DE4E0}"/>
    <dgm:cxn modelId="{E142B479-F277-4AC7-B27E-9573159D9B6E}" type="presOf" srcId="{F07B01CB-B066-4132-95F5-01BFCFA7F7D7}" destId="{9B1D0B2C-0F1D-4C3E-8912-F0A25613918E}" srcOrd="0" destOrd="1" presId="urn:microsoft.com/office/officeart/2005/8/layout/vList2"/>
    <dgm:cxn modelId="{F9600389-6E30-4E73-9FFC-A944E636B08A}" srcId="{13FB0AE1-BC4C-412E-97A4-C20208C78F19}" destId="{2C942E58-022D-41D5-ABBE-AD81C940695E}" srcOrd="1" destOrd="0" parTransId="{40B85617-4E2E-4711-AAFD-36C5EC4C955C}" sibTransId="{1ED4C956-9E95-4E5B-98D6-6D4A0C291218}"/>
    <dgm:cxn modelId="{28B1E8A4-A5CB-4403-AE70-0230117CDD2C}" srcId="{F47C70F3-D798-4D01-AA47-6691A6D18E58}" destId="{ECE85BE6-9423-4B60-A043-9781DB737667}" srcOrd="2" destOrd="0" parTransId="{1B71E989-9355-4817-BC05-B09543B415BA}" sibTransId="{69C38082-AF53-44CD-9520-14F8F6BC8C04}"/>
    <dgm:cxn modelId="{67D70CB9-4842-4405-BDD6-95ACDA6D4987}" srcId="{2C942E58-022D-41D5-ABBE-AD81C940695E}" destId="{C8F5380F-D8AB-4101-86DF-2B945140CB6E}" srcOrd="0" destOrd="0" parTransId="{76EDAD24-CFD9-46A5-B7B2-0E9DF76E1440}" sibTransId="{9F61A6BD-E592-4154-B4A1-03DF2909BCD1}"/>
    <dgm:cxn modelId="{B1ECFAD7-195B-4665-8EE7-3BFBA593FAF1}" type="presOf" srcId="{ECE85BE6-9423-4B60-A043-9781DB737667}" destId="{6F2C025F-A749-48E7-BDD0-F512D8009315}" srcOrd="0" destOrd="2" presId="urn:microsoft.com/office/officeart/2005/8/layout/vList2"/>
    <dgm:cxn modelId="{210F12E4-3B20-42C6-9C5A-C983EE44C2DF}" type="presOf" srcId="{2C942E58-022D-41D5-ABBE-AD81C940695E}" destId="{816FC633-DA9E-40E0-B60C-88C3868C6C90}" srcOrd="0" destOrd="0" presId="urn:microsoft.com/office/officeart/2005/8/layout/vList2"/>
    <dgm:cxn modelId="{BBB75EEB-37EB-45BF-B5B7-DA8CBBB7C399}" srcId="{F47C70F3-D798-4D01-AA47-6691A6D18E58}" destId="{AD41FD9D-B1C4-4995-8234-017084DF04D0}" srcOrd="0" destOrd="0" parTransId="{9A80C2FE-6CC8-4E8F-AC22-001D397E0943}" sibTransId="{EA5F197C-5953-47A4-99E8-C50FE367F2B0}"/>
    <dgm:cxn modelId="{5A539AED-2F9A-49AB-9267-2DB7F6A84F49}" type="presOf" srcId="{F47C70F3-D798-4D01-AA47-6691A6D18E58}" destId="{44A6F0B3-0745-4873-9238-7356AE9F7D09}" srcOrd="0" destOrd="0" presId="urn:microsoft.com/office/officeart/2005/8/layout/vList2"/>
    <dgm:cxn modelId="{E2DCE0ED-0EFB-4CEB-BD98-1EC197B8E271}" type="presOf" srcId="{AD41FD9D-B1C4-4995-8234-017084DF04D0}" destId="{6F2C025F-A749-48E7-BDD0-F512D8009315}" srcOrd="0" destOrd="0" presId="urn:microsoft.com/office/officeart/2005/8/layout/vList2"/>
    <dgm:cxn modelId="{96E3C47A-9342-451B-8786-A6C1C8C1394D}" type="presParOf" srcId="{FE102C67-E09A-4684-BB19-6B4118474F03}" destId="{44A6F0B3-0745-4873-9238-7356AE9F7D09}" srcOrd="0" destOrd="0" presId="urn:microsoft.com/office/officeart/2005/8/layout/vList2"/>
    <dgm:cxn modelId="{D9778904-ABD7-4AF8-AEC2-09C75CF6B8AD}" type="presParOf" srcId="{FE102C67-E09A-4684-BB19-6B4118474F03}" destId="{6F2C025F-A749-48E7-BDD0-F512D8009315}" srcOrd="1" destOrd="0" presId="urn:microsoft.com/office/officeart/2005/8/layout/vList2"/>
    <dgm:cxn modelId="{2111A713-FC81-4F77-8808-8411C976648E}" type="presParOf" srcId="{FE102C67-E09A-4684-BB19-6B4118474F03}" destId="{816FC633-DA9E-40E0-B60C-88C3868C6C90}" srcOrd="2" destOrd="0" presId="urn:microsoft.com/office/officeart/2005/8/layout/vList2"/>
    <dgm:cxn modelId="{CABDD7E3-71C5-434F-BE94-FF25D45D5695}" type="presParOf" srcId="{FE102C67-E09A-4684-BB19-6B4118474F03}" destId="{9B1D0B2C-0F1D-4C3E-8912-F0A25613918E}" srcOrd="3" destOrd="0" presId="urn:microsoft.com/office/officeart/2005/8/layout/vList2"/>
  </dgm:cxnLst>
  <dgm:bg>
    <a:solidFill>
      <a:srgbClr val="FFFF00"/>
    </a:solidFill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5B3BA-A5F8-40F9-BE5D-32333AAB5D94}">
      <dsp:nvSpPr>
        <dsp:cNvPr id="0" name=""/>
        <dsp:cNvSpPr/>
      </dsp:nvSpPr>
      <dsp:spPr>
        <a:xfrm>
          <a:off x="0" y="330680"/>
          <a:ext cx="8128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6461C-D8AE-477F-B943-6A073B2F6602}">
      <dsp:nvSpPr>
        <dsp:cNvPr id="0" name=""/>
        <dsp:cNvSpPr/>
      </dsp:nvSpPr>
      <dsp:spPr>
        <a:xfrm>
          <a:off x="406400" y="50240"/>
          <a:ext cx="56896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cs typeface="+mn-cs"/>
            </a:rPr>
            <a:t>1.</a:t>
          </a:r>
          <a:r>
            <a:rPr lang="th-TH" sz="4000" b="1" kern="1200" dirty="0">
              <a:cs typeface="+mn-cs"/>
            </a:rPr>
            <a:t> ข้อมูลทั่วไป</a:t>
          </a:r>
        </a:p>
      </dsp:txBody>
      <dsp:txXfrm>
        <a:off x="433780" y="77620"/>
        <a:ext cx="5634840" cy="506120"/>
      </dsp:txXfrm>
    </dsp:sp>
    <dsp:sp modelId="{DDC0D0A1-6B83-45FD-9177-A4E49157E726}">
      <dsp:nvSpPr>
        <dsp:cNvPr id="0" name=""/>
        <dsp:cNvSpPr/>
      </dsp:nvSpPr>
      <dsp:spPr>
        <a:xfrm>
          <a:off x="0" y="1192521"/>
          <a:ext cx="8128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29624-BDB9-4A43-9D65-DC9578CAEEB2}">
      <dsp:nvSpPr>
        <dsp:cNvPr id="0" name=""/>
        <dsp:cNvSpPr/>
      </dsp:nvSpPr>
      <dsp:spPr>
        <a:xfrm>
          <a:off x="406400" y="912080"/>
          <a:ext cx="5689600" cy="5608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cs typeface="+mn-cs"/>
            </a:rPr>
            <a:t>2. </a:t>
          </a:r>
          <a:r>
            <a:rPr lang="th-TH" sz="4000" b="1" kern="1200" dirty="0">
              <a:cs typeface="+mn-cs"/>
            </a:rPr>
            <a:t>สถานการณ์</a:t>
          </a:r>
        </a:p>
      </dsp:txBody>
      <dsp:txXfrm>
        <a:off x="433780" y="939460"/>
        <a:ext cx="5634840" cy="506120"/>
      </dsp:txXfrm>
    </dsp:sp>
    <dsp:sp modelId="{A4C276FA-52BA-414B-B8D9-84AD8D769819}">
      <dsp:nvSpPr>
        <dsp:cNvPr id="0" name=""/>
        <dsp:cNvSpPr/>
      </dsp:nvSpPr>
      <dsp:spPr>
        <a:xfrm>
          <a:off x="0" y="2054361"/>
          <a:ext cx="8128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6F413-0C63-4A63-B717-FA9F3AFC6873}">
      <dsp:nvSpPr>
        <dsp:cNvPr id="0" name=""/>
        <dsp:cNvSpPr/>
      </dsp:nvSpPr>
      <dsp:spPr>
        <a:xfrm>
          <a:off x="406400" y="1773921"/>
          <a:ext cx="6283423" cy="5608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cs typeface="+mn-cs"/>
            </a:rPr>
            <a:t>3. </a:t>
          </a:r>
          <a:r>
            <a:rPr lang="th-TH" sz="4000" b="1" kern="1200" dirty="0">
              <a:cs typeface="+mn-cs"/>
            </a:rPr>
            <a:t>มาตรการและกิจกรรมดำเนินงาน</a:t>
          </a:r>
        </a:p>
      </dsp:txBody>
      <dsp:txXfrm>
        <a:off x="433780" y="1801301"/>
        <a:ext cx="6228663" cy="5061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AEC31E-29F0-4084-99DF-A7DBC8EC36D6}">
      <dsp:nvSpPr>
        <dsp:cNvPr id="0" name=""/>
        <dsp:cNvSpPr/>
      </dsp:nvSpPr>
      <dsp:spPr>
        <a:xfrm>
          <a:off x="400061" y="1352"/>
          <a:ext cx="3854770" cy="1497521"/>
        </a:xfrm>
        <a:prstGeom prst="roundRect">
          <a:avLst>
            <a:gd name="adj" fmla="val 10000"/>
          </a:avLst>
        </a:prstGeom>
        <a:solidFill>
          <a:srgbClr val="00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New DM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จาก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Pre DM 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   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     (เลย, หนองบัวลำภู)</a:t>
          </a:r>
        </a:p>
      </dsp:txBody>
      <dsp:txXfrm>
        <a:off x="443922" y="45213"/>
        <a:ext cx="3767048" cy="1409799"/>
      </dsp:txXfrm>
    </dsp:sp>
    <dsp:sp modelId="{7FC8FE5E-4FC2-411F-8961-AABA5AD91C4F}">
      <dsp:nvSpPr>
        <dsp:cNvPr id="0" name=""/>
        <dsp:cNvSpPr/>
      </dsp:nvSpPr>
      <dsp:spPr>
        <a:xfrm>
          <a:off x="785538" y="1498874"/>
          <a:ext cx="385477" cy="11231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3141"/>
              </a:lnTo>
              <a:lnTo>
                <a:pt x="385477" y="11231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098F1B-428F-4B2A-99E1-6775B1EF886C}">
      <dsp:nvSpPr>
        <dsp:cNvPr id="0" name=""/>
        <dsp:cNvSpPr/>
      </dsp:nvSpPr>
      <dsp:spPr>
        <a:xfrm>
          <a:off x="1171015" y="1873255"/>
          <a:ext cx="3359288" cy="1497521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Uncontrol DM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ทุกจังหวัด</a:t>
          </a:r>
        </a:p>
      </dsp:txBody>
      <dsp:txXfrm>
        <a:off x="1214876" y="1917116"/>
        <a:ext cx="3271566" cy="1409799"/>
      </dsp:txXfrm>
    </dsp:sp>
    <dsp:sp modelId="{432F82AB-6F5E-4202-9FA1-D5ECB4D39102}">
      <dsp:nvSpPr>
        <dsp:cNvPr id="0" name=""/>
        <dsp:cNvSpPr/>
      </dsp:nvSpPr>
      <dsp:spPr>
        <a:xfrm>
          <a:off x="785538" y="1498874"/>
          <a:ext cx="516707" cy="31273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7364"/>
              </a:lnTo>
              <a:lnTo>
                <a:pt x="516707" y="312736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136D9-0C3E-435F-99BC-B6FAD923BE09}">
      <dsp:nvSpPr>
        <dsp:cNvPr id="0" name=""/>
        <dsp:cNvSpPr/>
      </dsp:nvSpPr>
      <dsp:spPr>
        <a:xfrm>
          <a:off x="1302246" y="3704050"/>
          <a:ext cx="4536987" cy="1844377"/>
        </a:xfrm>
        <a:prstGeom prst="roundRect">
          <a:avLst>
            <a:gd name="adj" fmla="val 10000"/>
          </a:avLst>
        </a:prstGeom>
        <a:solidFill>
          <a:schemeClr val="accent6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คัดกรองไต</a:t>
          </a:r>
          <a:endParaRPr lang="en-US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New CKD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(สูงที่นครพนม หนองคาย หนองบัวลำภู)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</a:t>
          </a:r>
          <a:endParaRPr lang="th-TH" sz="24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1356266" y="3758070"/>
        <a:ext cx="4428947" cy="1736337"/>
      </dsp:txXfrm>
    </dsp:sp>
    <dsp:sp modelId="{E0051D6F-B81C-4885-8AD1-F3B056A5C312}">
      <dsp:nvSpPr>
        <dsp:cNvPr id="0" name=""/>
        <dsp:cNvSpPr/>
      </dsp:nvSpPr>
      <dsp:spPr>
        <a:xfrm>
          <a:off x="5405773" y="0"/>
          <a:ext cx="5364871" cy="1497521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th-TH" sz="2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5449634" y="43861"/>
        <a:ext cx="5277149" cy="1409799"/>
      </dsp:txXfrm>
    </dsp:sp>
    <dsp:sp modelId="{F779B4A9-1A71-4F4D-82C0-74713D2E00E8}">
      <dsp:nvSpPr>
        <dsp:cNvPr id="0" name=""/>
        <dsp:cNvSpPr/>
      </dsp:nvSpPr>
      <dsp:spPr>
        <a:xfrm>
          <a:off x="5942260" y="1497521"/>
          <a:ext cx="591248" cy="11618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1872"/>
              </a:lnTo>
              <a:lnTo>
                <a:pt x="591248" y="11618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FFA123-FA10-4A22-B104-36C3D38559D4}">
      <dsp:nvSpPr>
        <dsp:cNvPr id="0" name=""/>
        <dsp:cNvSpPr/>
      </dsp:nvSpPr>
      <dsp:spPr>
        <a:xfrm>
          <a:off x="6533509" y="1910633"/>
          <a:ext cx="4716474" cy="1497521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ts val="3200"/>
            </a:lnSpc>
            <a:spcBef>
              <a:spcPct val="0"/>
            </a:spcBef>
            <a:spcAft>
              <a:spcPts val="0"/>
            </a:spcAft>
            <a:buNone/>
          </a:pPr>
          <a:endParaRPr lang="th-TH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577370" y="1954494"/>
        <a:ext cx="4628752" cy="1409799"/>
      </dsp:txXfrm>
    </dsp:sp>
    <dsp:sp modelId="{9A6B80B2-87BB-4769-B6BA-21B9029020CE}">
      <dsp:nvSpPr>
        <dsp:cNvPr id="0" name=""/>
        <dsp:cNvSpPr/>
      </dsp:nvSpPr>
      <dsp:spPr>
        <a:xfrm>
          <a:off x="5942260" y="1497521"/>
          <a:ext cx="514503" cy="2996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6396"/>
              </a:lnTo>
              <a:lnTo>
                <a:pt x="514503" y="29963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16BACA-050A-4F8C-AE69-5A0D25C0124A}">
      <dsp:nvSpPr>
        <dsp:cNvPr id="0" name=""/>
        <dsp:cNvSpPr/>
      </dsp:nvSpPr>
      <dsp:spPr>
        <a:xfrm>
          <a:off x="6456764" y="3745157"/>
          <a:ext cx="2396034" cy="1497521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ระบบข้อมูล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ICD10</a:t>
          </a:r>
          <a:endParaRPr lang="th-TH" sz="32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6500625" y="3789018"/>
        <a:ext cx="2308312" cy="14097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AFA1E-778A-420F-B42D-8E04DCB63659}">
      <dsp:nvSpPr>
        <dsp:cNvPr id="0" name=""/>
        <dsp:cNvSpPr/>
      </dsp:nvSpPr>
      <dsp:spPr>
        <a:xfrm>
          <a:off x="27943" y="987611"/>
          <a:ext cx="5069005" cy="1502607"/>
        </a:xfrm>
        <a:prstGeom prst="rect">
          <a:avLst/>
        </a:prstGeom>
        <a:solidFill>
          <a:schemeClr val="accent4">
            <a:lumMod val="20000"/>
            <a:lumOff val="80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766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cs typeface="+mn-cs"/>
            </a:rPr>
            <a:t>  1. </a:t>
          </a:r>
          <a:r>
            <a:rPr lang="th-TH" sz="3200" b="1" kern="1200" dirty="0">
              <a:cs typeface="+mn-cs"/>
            </a:rPr>
            <a:t>พัฒนาคลินิกชะลอไตเสื่อม</a:t>
          </a:r>
        </a:p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cs typeface="+mn-cs"/>
            </a:rPr>
            <a:t>      ให้มีคุณภาพ ทุกระดับ</a:t>
          </a:r>
        </a:p>
      </dsp:txBody>
      <dsp:txXfrm>
        <a:off x="27943" y="987611"/>
        <a:ext cx="5069005" cy="1502607"/>
      </dsp:txXfrm>
    </dsp:sp>
    <dsp:sp modelId="{2B023B7A-A6E6-4D0B-965B-F2C3C17BD750}">
      <dsp:nvSpPr>
        <dsp:cNvPr id="0" name=""/>
        <dsp:cNvSpPr/>
      </dsp:nvSpPr>
      <dsp:spPr>
        <a:xfrm>
          <a:off x="51466" y="1014898"/>
          <a:ext cx="1051825" cy="157773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F38EB-2492-4CF1-9F37-B8F49E6B562A}">
      <dsp:nvSpPr>
        <dsp:cNvPr id="0" name=""/>
        <dsp:cNvSpPr/>
      </dsp:nvSpPr>
      <dsp:spPr>
        <a:xfrm>
          <a:off x="5371034" y="658226"/>
          <a:ext cx="6720095" cy="1845037"/>
        </a:xfrm>
        <a:prstGeom prst="rect">
          <a:avLst/>
        </a:prstGeom>
        <a:solidFill>
          <a:schemeClr val="accent6">
            <a:lumMod val="60000"/>
            <a:lumOff val="40000"/>
            <a:alpha val="4000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766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>
              <a:latin typeface="TH SarabunPSK" panose="020B0500040200020003" pitchFamily="34" charset="-34"/>
              <a:cs typeface="+mn-cs"/>
            </a:rPr>
            <a:t>2. </a:t>
          </a:r>
          <a:r>
            <a:rPr lang="th-TH" sz="3200" b="1" kern="1200" dirty="0">
              <a:latin typeface="TH SarabunPSK" panose="020B0500040200020003" pitchFamily="34" charset="-34"/>
              <a:cs typeface="+mn-cs"/>
            </a:rPr>
            <a:t>ขยายหมู่บ้าน ตำบล สถานประกอบการ  หน่วยงานราชการต้นแบบลดเสี่ยงลดโรค</a:t>
          </a:r>
        </a:p>
        <a:p>
          <a:pPr marL="0" lvl="0" indent="0" algn="ctr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+mn-cs"/>
            </a:rPr>
            <a:t>“นคร  </a:t>
          </a:r>
          <a:r>
            <a:rPr lang="en-US" sz="3200" b="1" kern="1200" dirty="0">
              <a:latin typeface="TH SarabunPSK" panose="020B0500040200020003" pitchFamily="34" charset="-34"/>
              <a:cs typeface="+mn-cs"/>
            </a:rPr>
            <a:t>3</a:t>
          </a:r>
          <a:r>
            <a:rPr lang="th-TH" sz="3200" b="1" kern="1200" dirty="0">
              <a:latin typeface="TH SarabunPSK" panose="020B0500040200020003" pitchFamily="34" charset="-34"/>
              <a:cs typeface="+mn-cs"/>
            </a:rPr>
            <a:t> อ. </a:t>
          </a:r>
          <a:r>
            <a:rPr lang="en-US" sz="3200" b="1" kern="1200" dirty="0">
              <a:latin typeface="TH SarabunPSK" panose="020B0500040200020003" pitchFamily="34" charset="-34"/>
              <a:cs typeface="+mn-cs"/>
            </a:rPr>
            <a:t>3</a:t>
          </a:r>
          <a:r>
            <a:rPr lang="th-TH" sz="3200" b="1" kern="1200" dirty="0">
              <a:latin typeface="TH SarabunPSK" panose="020B0500040200020003" pitchFamily="34" charset="-34"/>
              <a:cs typeface="+mn-cs"/>
            </a:rPr>
            <a:t> ส.”</a:t>
          </a:r>
        </a:p>
      </dsp:txBody>
      <dsp:txXfrm>
        <a:off x="5371034" y="658226"/>
        <a:ext cx="6720095" cy="1845037"/>
      </dsp:txXfrm>
    </dsp:sp>
    <dsp:sp modelId="{4B9D2A6B-D3C2-4D1D-9D7F-97BEF7E813B2}">
      <dsp:nvSpPr>
        <dsp:cNvPr id="0" name=""/>
        <dsp:cNvSpPr/>
      </dsp:nvSpPr>
      <dsp:spPr>
        <a:xfrm>
          <a:off x="5193921" y="764922"/>
          <a:ext cx="1319367" cy="174668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49D8A7-31A5-4AC4-9D65-56C003DFF457}">
      <dsp:nvSpPr>
        <dsp:cNvPr id="0" name=""/>
        <dsp:cNvSpPr/>
      </dsp:nvSpPr>
      <dsp:spPr>
        <a:xfrm>
          <a:off x="862528" y="3042067"/>
          <a:ext cx="11018130" cy="1502607"/>
        </a:xfrm>
        <a:prstGeom prst="rect">
          <a:avLst/>
        </a:prstGeom>
        <a:solidFill>
          <a:srgbClr val="66FFCC">
            <a:alpha val="4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7766" tIns="137160" rIns="137160" bIns="137160" numCol="1" spcCol="1270" anchor="ctr" anchorCtr="0">
          <a:noAutofit/>
        </a:bodyPr>
        <a:lstStyle/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600" b="1" kern="1200" dirty="0">
              <a:cs typeface="+mn-cs"/>
            </a:rPr>
            <a:t>         </a:t>
          </a:r>
          <a:r>
            <a:rPr lang="en-US" sz="3200" b="1" kern="1200" dirty="0">
              <a:cs typeface="+mn-cs"/>
            </a:rPr>
            <a:t>3. </a:t>
          </a:r>
          <a:r>
            <a:rPr lang="th-TH" sz="3200" b="1" kern="1200" dirty="0">
              <a:cs typeface="+mn-cs"/>
            </a:rPr>
            <a:t>ผลักดันให้มีหลักสูตรเรียนรู้เรื่องโรคเบาหวาน โรคความดันโลหิตสูง</a:t>
          </a:r>
        </a:p>
        <a:p>
          <a:pPr marL="0" lvl="0" indent="0" algn="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cs typeface="+mn-cs"/>
            </a:rPr>
            <a:t> </a:t>
          </a:r>
          <a:r>
            <a:rPr lang="th-TH" sz="3200" b="1" kern="1200" dirty="0">
              <a:cs typeface="+mn-cs"/>
            </a:rPr>
            <a:t>เข้าสู่ระบบการศึกษาท้องถิ่น(ระดับประถมและมัธยม)</a:t>
          </a:r>
          <a:endParaRPr lang="th-TH" sz="3600" b="1" kern="1200" dirty="0">
            <a:cs typeface="+mn-cs"/>
          </a:endParaRPr>
        </a:p>
      </dsp:txBody>
      <dsp:txXfrm>
        <a:off x="862528" y="3042067"/>
        <a:ext cx="11018130" cy="1502607"/>
      </dsp:txXfrm>
    </dsp:sp>
    <dsp:sp modelId="{2D99145D-2E51-470B-A67B-CD40ED75D6E8}">
      <dsp:nvSpPr>
        <dsp:cNvPr id="0" name=""/>
        <dsp:cNvSpPr/>
      </dsp:nvSpPr>
      <dsp:spPr>
        <a:xfrm>
          <a:off x="694635" y="2990197"/>
          <a:ext cx="2019641" cy="1577738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5B3BA-A5F8-40F9-BE5D-32333AAB5D94}">
      <dsp:nvSpPr>
        <dsp:cNvPr id="0" name=""/>
        <dsp:cNvSpPr/>
      </dsp:nvSpPr>
      <dsp:spPr>
        <a:xfrm>
          <a:off x="0" y="330680"/>
          <a:ext cx="8128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6461C-D8AE-477F-B943-6A073B2F6602}">
      <dsp:nvSpPr>
        <dsp:cNvPr id="0" name=""/>
        <dsp:cNvSpPr/>
      </dsp:nvSpPr>
      <dsp:spPr>
        <a:xfrm>
          <a:off x="406400" y="50240"/>
          <a:ext cx="5689600" cy="560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cs typeface="+mn-cs"/>
            </a:rPr>
            <a:t>4.</a:t>
          </a:r>
          <a:r>
            <a:rPr lang="th-TH" sz="4000" b="1" kern="1200" dirty="0">
              <a:cs typeface="+mn-cs"/>
            </a:rPr>
            <a:t> ผลงาน </a:t>
          </a:r>
          <a:r>
            <a:rPr lang="en-US" sz="4000" b="1" kern="1200" dirty="0">
              <a:cs typeface="+mn-cs"/>
            </a:rPr>
            <a:t>10 </a:t>
          </a:r>
          <a:r>
            <a:rPr lang="th-TH" sz="4000" b="1" kern="1200" dirty="0">
              <a:cs typeface="+mn-cs"/>
            </a:rPr>
            <a:t>เดือน</a:t>
          </a:r>
        </a:p>
      </dsp:txBody>
      <dsp:txXfrm>
        <a:off x="433780" y="77620"/>
        <a:ext cx="5634840" cy="506120"/>
      </dsp:txXfrm>
    </dsp:sp>
    <dsp:sp modelId="{DDC0D0A1-6B83-45FD-9177-A4E49157E726}">
      <dsp:nvSpPr>
        <dsp:cNvPr id="0" name=""/>
        <dsp:cNvSpPr/>
      </dsp:nvSpPr>
      <dsp:spPr>
        <a:xfrm>
          <a:off x="0" y="1192521"/>
          <a:ext cx="8128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229624-BDB9-4A43-9D65-DC9578CAEEB2}">
      <dsp:nvSpPr>
        <dsp:cNvPr id="0" name=""/>
        <dsp:cNvSpPr/>
      </dsp:nvSpPr>
      <dsp:spPr>
        <a:xfrm>
          <a:off x="406400" y="912080"/>
          <a:ext cx="5689600" cy="56088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cs typeface="+mn-cs"/>
            </a:rPr>
            <a:t>5. </a:t>
          </a:r>
          <a:r>
            <a:rPr lang="th-TH" sz="4000" b="1" kern="1200" dirty="0">
              <a:cs typeface="+mn-cs"/>
            </a:rPr>
            <a:t>แผนพัฒนาสำคัญ</a:t>
          </a:r>
        </a:p>
      </dsp:txBody>
      <dsp:txXfrm>
        <a:off x="433780" y="939460"/>
        <a:ext cx="5634840" cy="506120"/>
      </dsp:txXfrm>
    </dsp:sp>
    <dsp:sp modelId="{A4C276FA-52BA-414B-B8D9-84AD8D769819}">
      <dsp:nvSpPr>
        <dsp:cNvPr id="0" name=""/>
        <dsp:cNvSpPr/>
      </dsp:nvSpPr>
      <dsp:spPr>
        <a:xfrm>
          <a:off x="0" y="2054361"/>
          <a:ext cx="8128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F6F413-0C63-4A63-B717-FA9F3AFC6873}">
      <dsp:nvSpPr>
        <dsp:cNvPr id="0" name=""/>
        <dsp:cNvSpPr/>
      </dsp:nvSpPr>
      <dsp:spPr>
        <a:xfrm>
          <a:off x="406400" y="1773921"/>
          <a:ext cx="5689600" cy="56088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4000" b="1" kern="1200" dirty="0">
            <a:cs typeface="+mn-cs"/>
          </a:endParaRPr>
        </a:p>
      </dsp:txBody>
      <dsp:txXfrm>
        <a:off x="433780" y="1801301"/>
        <a:ext cx="5634840" cy="50612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C75CFA-6195-4029-805B-1B87966D2BCA}">
      <dsp:nvSpPr>
        <dsp:cNvPr id="0" name=""/>
        <dsp:cNvSpPr/>
      </dsp:nvSpPr>
      <dsp:spPr>
        <a:xfrm>
          <a:off x="0" y="442109"/>
          <a:ext cx="1111051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6EB042-280C-45ED-ACAA-B5F4199F1294}">
      <dsp:nvSpPr>
        <dsp:cNvPr id="0" name=""/>
        <dsp:cNvSpPr/>
      </dsp:nvSpPr>
      <dsp:spPr>
        <a:xfrm>
          <a:off x="555525" y="58349"/>
          <a:ext cx="9892331" cy="767520"/>
        </a:xfrm>
        <a:prstGeom prst="round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293966" tIns="0" rIns="293966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1.</a:t>
          </a:r>
          <a:r>
            <a:rPr lang="th-TH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 อัตราผู้ป่วยโรคเบาหวานรายใหม่ลดลง ร้อยละ </a:t>
          </a:r>
          <a:r>
            <a:rPr lang="en-US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5 </a:t>
          </a:r>
          <a:endParaRPr lang="th-TH" sz="3200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592992" y="95816"/>
        <a:ext cx="9817397" cy="692586"/>
      </dsp:txXfrm>
    </dsp:sp>
    <dsp:sp modelId="{E23B8607-25D4-4E15-B9DC-8A62880731ED}">
      <dsp:nvSpPr>
        <dsp:cNvPr id="0" name=""/>
        <dsp:cNvSpPr/>
      </dsp:nvSpPr>
      <dsp:spPr>
        <a:xfrm>
          <a:off x="0" y="1621470"/>
          <a:ext cx="1111051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5DFFBE-AA6D-4172-B2DD-6E053FF02CE6}">
      <dsp:nvSpPr>
        <dsp:cNvPr id="0" name=""/>
        <dsp:cNvSpPr/>
      </dsp:nvSpPr>
      <dsp:spPr>
        <a:xfrm>
          <a:off x="536537" y="1237710"/>
          <a:ext cx="10573604" cy="767520"/>
        </a:xfrm>
        <a:prstGeom prst="round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293966" tIns="0" rIns="293966" bIns="0" numCol="1" spcCol="1270" anchor="ctr" anchorCtr="0">
          <a:noAutofit/>
        </a:bodyPr>
        <a:lstStyle/>
        <a:p>
          <a:pPr marL="0" lvl="0" indent="0" algn="l" defTabSz="14224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2. </a:t>
          </a:r>
          <a:r>
            <a:rPr lang="th-TH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ร้อยละผู้ป่วยเบาหวานรายใหม่จากกลุ่มเสี่ยงโรคเบาหวาน (</a:t>
          </a:r>
          <a:r>
            <a:rPr lang="en-US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Pre-DM</a:t>
          </a:r>
          <a:r>
            <a:rPr lang="th-TH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) ไม่เกินร้อยละ </a:t>
          </a:r>
          <a:r>
            <a:rPr lang="en-US" sz="3200" b="1" kern="1200" dirty="0">
              <a:solidFill>
                <a:schemeClr val="tx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2.05 </a:t>
          </a:r>
          <a:endParaRPr lang="th-TH" sz="3200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574004" y="1275177"/>
        <a:ext cx="10498670" cy="692586"/>
      </dsp:txXfrm>
    </dsp:sp>
    <dsp:sp modelId="{0961DC77-0F67-4756-AA4C-AEC3D6F70E3A}">
      <dsp:nvSpPr>
        <dsp:cNvPr id="0" name=""/>
        <dsp:cNvSpPr/>
      </dsp:nvSpPr>
      <dsp:spPr>
        <a:xfrm>
          <a:off x="0" y="2778794"/>
          <a:ext cx="11110510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87BB5-6F2E-4714-9CE0-8419C5EFD28B}">
      <dsp:nvSpPr>
        <dsp:cNvPr id="0" name=""/>
        <dsp:cNvSpPr/>
      </dsp:nvSpPr>
      <dsp:spPr>
        <a:xfrm>
          <a:off x="555525" y="2417070"/>
          <a:ext cx="7777357" cy="767520"/>
        </a:xfrm>
        <a:prstGeom prst="roundRect">
          <a:avLst/>
        </a:prstGeom>
        <a:gradFill rotWithShape="1">
          <a:gsLst>
            <a:gs pos="0">
              <a:schemeClr val="accent1">
                <a:lumMod val="110000"/>
                <a:satMod val="105000"/>
                <a:tint val="67000"/>
              </a:schemeClr>
            </a:gs>
            <a:gs pos="50000">
              <a:schemeClr val="accent1">
                <a:lumMod val="105000"/>
                <a:satMod val="103000"/>
                <a:tint val="73000"/>
              </a:schemeClr>
            </a:gs>
            <a:gs pos="100000">
              <a:schemeClr val="accent1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93966" tIns="0" rIns="293966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3. </a:t>
          </a:r>
          <a:r>
            <a:rPr lang="th-TH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อัตราตายโรคเบาหวานลดลง ร้อยละ </a:t>
          </a:r>
          <a:r>
            <a:rPr lang="en-US" sz="3200" b="1" kern="1200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rPr>
            <a:t>2.5</a:t>
          </a:r>
          <a:endParaRPr lang="th-TH" sz="3200" kern="1200" dirty="0"/>
        </a:p>
      </dsp:txBody>
      <dsp:txXfrm>
        <a:off x="592992" y="2454537"/>
        <a:ext cx="7702423" cy="6925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E1E652-5D28-4D1B-A97A-DCF0DD53B3FE}">
      <dsp:nvSpPr>
        <dsp:cNvPr id="0" name=""/>
        <dsp:cNvSpPr/>
      </dsp:nvSpPr>
      <dsp:spPr>
        <a:xfrm rot="5400000">
          <a:off x="269744" y="1407705"/>
          <a:ext cx="810300" cy="134832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C9ECFE-4650-490D-976B-9665A1E00AC9}">
      <dsp:nvSpPr>
        <dsp:cNvPr id="0" name=""/>
        <dsp:cNvSpPr/>
      </dsp:nvSpPr>
      <dsp:spPr>
        <a:xfrm>
          <a:off x="128928" y="1807746"/>
          <a:ext cx="1470914" cy="10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จัดอบรมวิทยากรครู ก.</a:t>
          </a:r>
        </a:p>
      </dsp:txBody>
      <dsp:txXfrm>
        <a:off x="128928" y="1807746"/>
        <a:ext cx="1470914" cy="1067010"/>
      </dsp:txXfrm>
    </dsp:sp>
    <dsp:sp modelId="{D3B73E16-415D-4B57-811A-F1997684883D}">
      <dsp:nvSpPr>
        <dsp:cNvPr id="0" name=""/>
        <dsp:cNvSpPr/>
      </dsp:nvSpPr>
      <dsp:spPr>
        <a:xfrm>
          <a:off x="1122083" y="1308440"/>
          <a:ext cx="229673" cy="229673"/>
        </a:xfrm>
        <a:prstGeom prst="triangle">
          <a:avLst>
            <a:gd name="adj" fmla="val 100000"/>
          </a:avLst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accent5">
              <a:hueOff val="-1225557"/>
              <a:satOff val="-1705"/>
              <a:lumOff val="-65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8AB9C7-99F6-41F5-8407-B08E4DC1C6BE}">
      <dsp:nvSpPr>
        <dsp:cNvPr id="0" name=""/>
        <dsp:cNvSpPr/>
      </dsp:nvSpPr>
      <dsp:spPr>
        <a:xfrm rot="5400000">
          <a:off x="1886744" y="1038959"/>
          <a:ext cx="810300" cy="134832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2FE42D-D386-467C-907C-F0E498393C7A}">
      <dsp:nvSpPr>
        <dsp:cNvPr id="0" name=""/>
        <dsp:cNvSpPr/>
      </dsp:nvSpPr>
      <dsp:spPr>
        <a:xfrm>
          <a:off x="1751485" y="1441817"/>
          <a:ext cx="1217271" cy="10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ปรับเปลี่ยนพฤติกรรมกลุ่มเสี่ยง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Metabolic syndrome</a:t>
          </a:r>
          <a:endParaRPr lang="th-TH" sz="24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1751485" y="1441817"/>
        <a:ext cx="1217271" cy="1067010"/>
      </dsp:txXfrm>
    </dsp:sp>
    <dsp:sp modelId="{393CC61F-F9C7-4E68-B7F5-71CA97C0A283}">
      <dsp:nvSpPr>
        <dsp:cNvPr id="0" name=""/>
        <dsp:cNvSpPr/>
      </dsp:nvSpPr>
      <dsp:spPr>
        <a:xfrm>
          <a:off x="2739083" y="939694"/>
          <a:ext cx="229673" cy="229673"/>
        </a:xfrm>
        <a:prstGeom prst="triangle">
          <a:avLst>
            <a:gd name="adj" fmla="val 10000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5E4FCE-A35F-46B7-B179-898A1BBD5D86}">
      <dsp:nvSpPr>
        <dsp:cNvPr id="0" name=""/>
        <dsp:cNvSpPr/>
      </dsp:nvSpPr>
      <dsp:spPr>
        <a:xfrm rot="5400000">
          <a:off x="3503744" y="670213"/>
          <a:ext cx="810300" cy="134832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4A446C-80F2-47B2-8C69-F1052D434545}">
      <dsp:nvSpPr>
        <dsp:cNvPr id="0" name=""/>
        <dsp:cNvSpPr/>
      </dsp:nvSpPr>
      <dsp:spPr>
        <a:xfrm>
          <a:off x="3368485" y="1073070"/>
          <a:ext cx="1217271" cy="10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ติดตามกลุ่มสัปดาห์ที่ 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1,2 </a:t>
          </a: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เดือนที่ 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1 </a:t>
          </a: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และเดือนที่ 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2</a:t>
          </a:r>
          <a:endParaRPr lang="th-TH" sz="24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3368485" y="1073070"/>
        <a:ext cx="1217271" cy="1067010"/>
      </dsp:txXfrm>
    </dsp:sp>
    <dsp:sp modelId="{FC7E9DCD-0FF9-42D9-BF46-7478D278E883}">
      <dsp:nvSpPr>
        <dsp:cNvPr id="0" name=""/>
        <dsp:cNvSpPr/>
      </dsp:nvSpPr>
      <dsp:spPr>
        <a:xfrm>
          <a:off x="4356083" y="570948"/>
          <a:ext cx="229673" cy="229673"/>
        </a:xfrm>
        <a:prstGeom prst="triangle">
          <a:avLst>
            <a:gd name="adj" fmla="val 100000"/>
          </a:avLst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accent5">
              <a:hueOff val="-6127787"/>
              <a:satOff val="-8523"/>
              <a:lumOff val="-326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AA022-EEE8-443C-876F-D3B34FC6C70F}">
      <dsp:nvSpPr>
        <dsp:cNvPr id="0" name=""/>
        <dsp:cNvSpPr/>
      </dsp:nvSpPr>
      <dsp:spPr>
        <a:xfrm rot="5400000">
          <a:off x="5120744" y="301467"/>
          <a:ext cx="810300" cy="1348321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120313-0A75-4C92-8191-8CD4199D22FD}">
      <dsp:nvSpPr>
        <dsp:cNvPr id="0" name=""/>
        <dsp:cNvSpPr/>
      </dsp:nvSpPr>
      <dsp:spPr>
        <a:xfrm>
          <a:off x="4985485" y="704324"/>
          <a:ext cx="1217271" cy="10670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สรุปและรายงานผล</a:t>
          </a:r>
        </a:p>
      </dsp:txBody>
      <dsp:txXfrm>
        <a:off x="4985485" y="704324"/>
        <a:ext cx="1217271" cy="10670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F49665-4E46-4A82-9FA6-27C28FAF3523}">
      <dsp:nvSpPr>
        <dsp:cNvPr id="0" name=""/>
        <dsp:cNvSpPr/>
      </dsp:nvSpPr>
      <dsp:spPr>
        <a:xfrm>
          <a:off x="1938" y="384"/>
          <a:ext cx="1890126" cy="7560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Self care</a:t>
          </a:r>
          <a:endParaRPr lang="th-TH" sz="2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1938" y="384"/>
        <a:ext cx="1890126" cy="756050"/>
      </dsp:txXfrm>
    </dsp:sp>
    <dsp:sp modelId="{8988B2F3-A24B-42D2-9052-3C651D9F3237}">
      <dsp:nvSpPr>
        <dsp:cNvPr id="0" name=""/>
        <dsp:cNvSpPr/>
      </dsp:nvSpPr>
      <dsp:spPr>
        <a:xfrm>
          <a:off x="1938" y="756434"/>
          <a:ext cx="1890126" cy="228384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หนองคาย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(</a:t>
          </a:r>
          <a:r>
            <a:rPr lang="en-US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360 </a:t>
          </a: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คน)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หนองบัวลำภู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(</a:t>
          </a:r>
          <a:r>
            <a:rPr lang="en-US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บึงกาฬ (</a:t>
          </a:r>
          <a:r>
            <a:rPr lang="en-US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คน)         </a:t>
          </a:r>
        </a:p>
      </dsp:txBody>
      <dsp:txXfrm>
        <a:off x="1938" y="756434"/>
        <a:ext cx="1890126" cy="2283840"/>
      </dsp:txXfrm>
    </dsp:sp>
    <dsp:sp modelId="{587BB43E-9D83-4596-B47A-43C965D3D9C8}">
      <dsp:nvSpPr>
        <dsp:cNvPr id="0" name=""/>
        <dsp:cNvSpPr/>
      </dsp:nvSpPr>
      <dsp:spPr>
        <a:xfrm>
          <a:off x="2156682" y="384"/>
          <a:ext cx="1890126" cy="756050"/>
        </a:xfrm>
        <a:prstGeom prst="rect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Self Care</a:t>
          </a:r>
          <a:endParaRPr lang="th-TH" sz="2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2156682" y="384"/>
        <a:ext cx="1890126" cy="756050"/>
      </dsp:txXfrm>
    </dsp:sp>
    <dsp:sp modelId="{DE631EED-D06F-439A-90B9-0E018980B18F}">
      <dsp:nvSpPr>
        <dsp:cNvPr id="0" name=""/>
        <dsp:cNvSpPr/>
      </dsp:nvSpPr>
      <dsp:spPr>
        <a:xfrm>
          <a:off x="2156682" y="756434"/>
          <a:ext cx="1890126" cy="2283840"/>
        </a:xfrm>
        <a:prstGeom prst="rect">
          <a:avLst/>
        </a:prstGeom>
        <a:solidFill>
          <a:schemeClr val="accent4">
            <a:tint val="40000"/>
            <a:alpha val="90000"/>
            <a:hueOff val="5756959"/>
            <a:satOff val="-30630"/>
            <a:lumOff val="-1745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5756959"/>
              <a:satOff val="-30630"/>
              <a:lumOff val="-174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นครพนม  (</a:t>
          </a:r>
          <a:r>
            <a:rPr lang="en-US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เลย    (</a:t>
          </a:r>
          <a:r>
            <a:rPr lang="en-US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360</a:t>
          </a: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อุดรธานี  (</a:t>
          </a:r>
          <a:r>
            <a:rPr lang="en-US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600</a:t>
          </a:r>
          <a:r>
            <a:rPr lang="th-TH" sz="20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sp:txBody>
      <dsp:txXfrm>
        <a:off x="2156682" y="756434"/>
        <a:ext cx="1890126" cy="2283840"/>
      </dsp:txXfrm>
    </dsp:sp>
    <dsp:sp modelId="{F03100F9-2004-49B7-BC11-6E49DBED19EA}">
      <dsp:nvSpPr>
        <dsp:cNvPr id="0" name=""/>
        <dsp:cNvSpPr/>
      </dsp:nvSpPr>
      <dsp:spPr>
        <a:xfrm>
          <a:off x="4311426" y="384"/>
          <a:ext cx="1890126" cy="756050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Ketogenic Diet</a:t>
          </a:r>
          <a:endParaRPr lang="th-TH" sz="2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4311426" y="384"/>
        <a:ext cx="1890126" cy="756050"/>
      </dsp:txXfrm>
    </dsp:sp>
    <dsp:sp modelId="{AD6E1464-E12C-41CF-89F7-1BF97AE4E317}">
      <dsp:nvSpPr>
        <dsp:cNvPr id="0" name=""/>
        <dsp:cNvSpPr/>
      </dsp:nvSpPr>
      <dsp:spPr>
        <a:xfrm>
          <a:off x="4311426" y="756434"/>
          <a:ext cx="1890126" cy="2283840"/>
        </a:xfrm>
        <a:prstGeom prst="rect">
          <a:avLst/>
        </a:prstGeom>
        <a:solidFill>
          <a:schemeClr val="accent4">
            <a:tint val="40000"/>
            <a:alpha val="90000"/>
            <a:hueOff val="11513918"/>
            <a:satOff val="-61261"/>
            <a:lumOff val="-349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11513918"/>
              <a:satOff val="-61261"/>
              <a:lumOff val="-34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สกลนคร  (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600</a:t>
          </a: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คน)</a:t>
          </a:r>
        </a:p>
      </dsp:txBody>
      <dsp:txXfrm>
        <a:off x="4311426" y="756434"/>
        <a:ext cx="1890126" cy="22838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635BD-FA0D-4374-9F98-42FDB2FE9F8F}">
      <dsp:nvSpPr>
        <dsp:cNvPr id="0" name=""/>
        <dsp:cNvSpPr/>
      </dsp:nvSpPr>
      <dsp:spPr>
        <a:xfrm>
          <a:off x="1466715" y="0"/>
          <a:ext cx="8265420" cy="5165888"/>
        </a:xfrm>
        <a:prstGeom prst="swooshArrow">
          <a:avLst>
            <a:gd name="adj1" fmla="val 25000"/>
            <a:gd name="adj2" fmla="val 25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2C539A-EEB4-472B-8B74-FC09BECFBDA8}">
      <dsp:nvSpPr>
        <dsp:cNvPr id="0" name=""/>
        <dsp:cNvSpPr/>
      </dsp:nvSpPr>
      <dsp:spPr>
        <a:xfrm>
          <a:off x="2296398" y="3841354"/>
          <a:ext cx="190104" cy="19010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FD6F5E-5F19-45D3-9295-3999E3DF95EE}">
      <dsp:nvSpPr>
        <dsp:cNvPr id="0" name=""/>
        <dsp:cNvSpPr/>
      </dsp:nvSpPr>
      <dsp:spPr>
        <a:xfrm>
          <a:off x="1704611" y="4120404"/>
          <a:ext cx="1440311" cy="86148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73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-สร้าง</a:t>
          </a:r>
          <a:r>
            <a:rPr lang="th-TH" sz="18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ความสัมพันธ์</a:t>
          </a:r>
          <a:endParaRPr lang="th-TH" sz="1600" b="1" kern="1200" dirty="0">
            <a:latin typeface="TH Baijam" panose="02000506000000020004" pitchFamily="2" charset="-34"/>
            <a:cs typeface="TH Baijam" panose="02000506000000020004" pitchFamily="2" charset="-34"/>
          </a:endParaRP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-เช็คอินความคาดหวัง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-ตั้งเป้าหมายร่วม</a:t>
          </a:r>
          <a:endParaRPr lang="th-TH" sz="1600" b="1" kern="1200" dirty="0"/>
        </a:p>
      </dsp:txBody>
      <dsp:txXfrm>
        <a:off x="1704611" y="4120404"/>
        <a:ext cx="1440311" cy="861485"/>
      </dsp:txXfrm>
    </dsp:sp>
    <dsp:sp modelId="{C25D210A-6E5C-4614-A1F0-1C813CDA6F72}">
      <dsp:nvSpPr>
        <dsp:cNvPr id="0" name=""/>
        <dsp:cNvSpPr/>
      </dsp:nvSpPr>
      <dsp:spPr>
        <a:xfrm>
          <a:off x="3325443" y="2852603"/>
          <a:ext cx="297555" cy="297555"/>
        </a:xfrm>
        <a:prstGeom prst="ellipse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1F6539-4555-41B6-8F5D-081767BE1B54}">
      <dsp:nvSpPr>
        <dsp:cNvPr id="0" name=""/>
        <dsp:cNvSpPr/>
      </dsp:nvSpPr>
      <dsp:spPr>
        <a:xfrm>
          <a:off x="3050336" y="3217723"/>
          <a:ext cx="1996703" cy="1583380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668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-สำรวจสถานะสุขภาพตนเอง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 -แบบประเมิน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-ชั่งน้ำหนัก วัดรอบเอว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-ตรวจค่าน้ำตาลในเลือด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-วัดความดันโลหิต</a:t>
          </a:r>
          <a:endParaRPr lang="th-TH" sz="1600" b="1" kern="1200" dirty="0"/>
        </a:p>
      </dsp:txBody>
      <dsp:txXfrm>
        <a:off x="3050336" y="3217723"/>
        <a:ext cx="1996703" cy="1583380"/>
      </dsp:txXfrm>
    </dsp:sp>
    <dsp:sp modelId="{692875F2-C46B-4945-ADE6-143EA5CDDC74}">
      <dsp:nvSpPr>
        <dsp:cNvPr id="0" name=""/>
        <dsp:cNvSpPr/>
      </dsp:nvSpPr>
      <dsp:spPr>
        <a:xfrm>
          <a:off x="4647910" y="2064288"/>
          <a:ext cx="396740" cy="396740"/>
        </a:xfrm>
        <a:prstGeom prst="ellipse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943A1D-DB4A-4903-8564-E154A4F21CB0}">
      <dsp:nvSpPr>
        <dsp:cNvPr id="0" name=""/>
        <dsp:cNvSpPr/>
      </dsp:nvSpPr>
      <dsp:spPr>
        <a:xfrm>
          <a:off x="4778651" y="2370789"/>
          <a:ext cx="1641567" cy="128888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022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-โรคเบาหวาน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-โรคความดันโลหิตสูง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-ภาวะแทรกซ้อน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-3</a:t>
          </a: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 อ. </a:t>
          </a:r>
          <a:r>
            <a:rPr lang="en-US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2 </a:t>
          </a: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ส.</a:t>
          </a:r>
          <a:endParaRPr lang="th-TH" sz="1600" b="1" kern="1200" dirty="0"/>
        </a:p>
      </dsp:txBody>
      <dsp:txXfrm>
        <a:off x="4778651" y="2370789"/>
        <a:ext cx="1641567" cy="1288888"/>
      </dsp:txXfrm>
    </dsp:sp>
    <dsp:sp modelId="{504086C0-EC00-44CA-A034-71EA38F4710B}">
      <dsp:nvSpPr>
        <dsp:cNvPr id="0" name=""/>
        <dsp:cNvSpPr/>
      </dsp:nvSpPr>
      <dsp:spPr>
        <a:xfrm>
          <a:off x="6185278" y="1448514"/>
          <a:ext cx="512456" cy="512456"/>
        </a:xfrm>
        <a:prstGeom prst="ellipse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16871AF-C764-4E53-8FF1-4D1D72D146DD}">
      <dsp:nvSpPr>
        <dsp:cNvPr id="0" name=""/>
        <dsp:cNvSpPr/>
      </dsp:nvSpPr>
      <dsp:spPr>
        <a:xfrm>
          <a:off x="6291068" y="1971337"/>
          <a:ext cx="2107467" cy="1269028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154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-การเลือกอาหารและอ่านฉลากโภชนาการ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-คำนวณปริมาณน้ำตาล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-คำนวณปริมาณพลังงาน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 เข้า-ออก</a:t>
          </a:r>
          <a:endParaRPr lang="th-TH" sz="1600" b="1" kern="1200" dirty="0"/>
        </a:p>
      </dsp:txBody>
      <dsp:txXfrm>
        <a:off x="6291068" y="1971337"/>
        <a:ext cx="2107467" cy="1269028"/>
      </dsp:txXfrm>
    </dsp:sp>
    <dsp:sp modelId="{E11157DA-95D8-403F-8D84-526DC0DBED83}">
      <dsp:nvSpPr>
        <dsp:cNvPr id="0" name=""/>
        <dsp:cNvSpPr/>
      </dsp:nvSpPr>
      <dsp:spPr>
        <a:xfrm>
          <a:off x="7768106" y="1037310"/>
          <a:ext cx="652968" cy="652968"/>
        </a:xfrm>
        <a:prstGeom prst="ellipse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FAFC0F-FB41-44BD-B6CA-989C4B88B7E0}">
      <dsp:nvSpPr>
        <dsp:cNvPr id="0" name=""/>
        <dsp:cNvSpPr/>
      </dsp:nvSpPr>
      <dsp:spPr>
        <a:xfrm>
          <a:off x="8342289" y="1339175"/>
          <a:ext cx="2309986" cy="1310543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5994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-สร้างแรงจูงใจ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-ตั้งเป้าหมาย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-วางแผนปรับพฤติกรรมตนเอง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1600" b="1" kern="1200" dirty="0">
              <a:latin typeface="TH Baijam" panose="02000506000000020004" pitchFamily="2" charset="-34"/>
              <a:cs typeface="TH Baijam" panose="02000506000000020004" pitchFamily="2" charset="-34"/>
            </a:rPr>
            <a:t>-เสริมพลังบวก</a:t>
          </a:r>
          <a:endParaRPr lang="th-TH" sz="1600" b="1" kern="1200" dirty="0"/>
        </a:p>
      </dsp:txBody>
      <dsp:txXfrm>
        <a:off x="8342289" y="1339175"/>
        <a:ext cx="2309986" cy="13105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6644E4-6C9E-4DA3-9A24-B1E99C8BF2C9}">
      <dsp:nvSpPr>
        <dsp:cNvPr id="0" name=""/>
        <dsp:cNvSpPr/>
      </dsp:nvSpPr>
      <dsp:spPr>
        <a:xfrm>
          <a:off x="2917088" y="0"/>
          <a:ext cx="4387776" cy="438777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80857D-8C68-46C4-AF88-EC5196D2F220}">
      <dsp:nvSpPr>
        <dsp:cNvPr id="0" name=""/>
        <dsp:cNvSpPr/>
      </dsp:nvSpPr>
      <dsp:spPr>
        <a:xfrm>
          <a:off x="4612481" y="439206"/>
          <a:ext cx="2852054" cy="779858"/>
        </a:xfrm>
        <a:prstGeom prst="roundRect">
          <a:avLst/>
        </a:prstGeom>
        <a:solidFill>
          <a:srgbClr val="66FFCC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endParaRPr lang="th-TH" sz="24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ระดับดีเด่น</a:t>
          </a:r>
        </a:p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0</a:t>
          </a:r>
          <a:endParaRPr lang="th-TH" sz="1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4650551" y="477276"/>
        <a:ext cx="2775914" cy="703718"/>
      </dsp:txXfrm>
    </dsp:sp>
    <dsp:sp modelId="{8083A58A-EB1B-4512-9959-D334ACE853F6}">
      <dsp:nvSpPr>
        <dsp:cNvPr id="0" name=""/>
        <dsp:cNvSpPr/>
      </dsp:nvSpPr>
      <dsp:spPr>
        <a:xfrm>
          <a:off x="4612481" y="1316547"/>
          <a:ext cx="2852054" cy="779858"/>
        </a:xfrm>
        <a:prstGeom prst="roundRect">
          <a:avLst/>
        </a:prstGeom>
        <a:solidFill>
          <a:srgbClr val="66FF66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ระดับดีมาก</a:t>
          </a:r>
        </a:p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  2</a:t>
          </a: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แห่ง ร้อยละ 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13.04</a:t>
          </a:r>
          <a:endParaRPr lang="th-TH" sz="1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4650551" y="1354617"/>
        <a:ext cx="2775914" cy="703718"/>
      </dsp:txXfrm>
    </dsp:sp>
    <dsp:sp modelId="{91C98D8D-652E-4DAB-8451-FF40F228ED34}">
      <dsp:nvSpPr>
        <dsp:cNvPr id="0" name=""/>
        <dsp:cNvSpPr/>
      </dsp:nvSpPr>
      <dsp:spPr>
        <a:xfrm>
          <a:off x="4612481" y="2193888"/>
          <a:ext cx="2852054" cy="779858"/>
        </a:xfrm>
        <a:prstGeom prst="roundRect">
          <a:avLst/>
        </a:prstGeom>
        <a:solidFill>
          <a:srgbClr val="FFFF0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ระดับดี</a:t>
          </a:r>
          <a:endParaRPr lang="en-US" sz="24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0" lvl="0" indent="0" algn="l" defTabSz="10668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        17</a:t>
          </a: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แห่ง ร้อยละ 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73.91</a:t>
          </a:r>
          <a:endParaRPr lang="th-TH" sz="20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4650551" y="2231958"/>
        <a:ext cx="2775914" cy="703718"/>
      </dsp:txXfrm>
    </dsp:sp>
    <dsp:sp modelId="{11F302B4-C0E3-4E64-AD68-CB4B87ECCD27}">
      <dsp:nvSpPr>
        <dsp:cNvPr id="0" name=""/>
        <dsp:cNvSpPr/>
      </dsp:nvSpPr>
      <dsp:spPr>
        <a:xfrm>
          <a:off x="4612481" y="3071228"/>
          <a:ext cx="2852054" cy="779858"/>
        </a:xfrm>
        <a:prstGeom prst="roundRect">
          <a:avLst/>
        </a:prstGeom>
        <a:solidFill>
          <a:srgbClr val="FFC000">
            <a:alpha val="90000"/>
          </a:srgb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 zoom="95000"/>
          <a:lightRig rig="flat" dir="t"/>
        </a:scene3d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endParaRPr lang="th-TH" sz="24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ระดับพื้นฐาน</a:t>
          </a:r>
        </a:p>
        <a:p>
          <a:pPr marL="0" lvl="0" indent="0" algn="ctr" defTabSz="1066800">
            <a:lnSpc>
              <a:spcPts val="2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3</a:t>
          </a:r>
          <a:r>
            <a:rPr lang="th-TH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แห่ง ร้อยละ </a:t>
          </a:r>
          <a:r>
            <a:rPr lang="en-US" sz="24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13.04 </a:t>
          </a:r>
          <a:endParaRPr lang="th-TH" sz="24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h-TH" sz="1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4650551" y="3109298"/>
        <a:ext cx="2775914" cy="7037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6C843-A73F-478F-A547-49B3C5242306}">
      <dsp:nvSpPr>
        <dsp:cNvPr id="0" name=""/>
        <dsp:cNvSpPr/>
      </dsp:nvSpPr>
      <dsp:spPr>
        <a:xfrm>
          <a:off x="5978496" y="1000774"/>
          <a:ext cx="1886877" cy="45059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86877" y="450594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F0C2B-249E-478C-B87D-BB46477AE319}">
      <dsp:nvSpPr>
        <dsp:cNvPr id="0" name=""/>
        <dsp:cNvSpPr/>
      </dsp:nvSpPr>
      <dsp:spPr>
        <a:xfrm>
          <a:off x="5978496" y="1000774"/>
          <a:ext cx="3390038" cy="10910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6391"/>
              </a:lnTo>
              <a:lnTo>
                <a:pt x="3390038" y="956391"/>
              </a:lnTo>
              <a:lnTo>
                <a:pt x="3390038" y="1091001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4CAF18-529D-41BB-94C4-24ACF5EEEEBE}">
      <dsp:nvSpPr>
        <dsp:cNvPr id="0" name=""/>
        <dsp:cNvSpPr/>
      </dsp:nvSpPr>
      <dsp:spPr>
        <a:xfrm>
          <a:off x="5875477" y="1000774"/>
          <a:ext cx="103018" cy="1091001"/>
        </a:xfrm>
        <a:custGeom>
          <a:avLst/>
          <a:gdLst/>
          <a:ahLst/>
          <a:cxnLst/>
          <a:rect l="0" t="0" r="0" b="0"/>
          <a:pathLst>
            <a:path>
              <a:moveTo>
                <a:pt x="103018" y="0"/>
              </a:moveTo>
              <a:lnTo>
                <a:pt x="103018" y="956391"/>
              </a:lnTo>
              <a:lnTo>
                <a:pt x="0" y="956391"/>
              </a:lnTo>
              <a:lnTo>
                <a:pt x="0" y="1091001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68FDE1-4CB5-48BA-AC76-05B6C33F0EB0}">
      <dsp:nvSpPr>
        <dsp:cNvPr id="0" name=""/>
        <dsp:cNvSpPr/>
      </dsp:nvSpPr>
      <dsp:spPr>
        <a:xfrm>
          <a:off x="2465570" y="1000774"/>
          <a:ext cx="3512926" cy="1091001"/>
        </a:xfrm>
        <a:custGeom>
          <a:avLst/>
          <a:gdLst/>
          <a:ahLst/>
          <a:cxnLst/>
          <a:rect l="0" t="0" r="0" b="0"/>
          <a:pathLst>
            <a:path>
              <a:moveTo>
                <a:pt x="3512926" y="0"/>
              </a:moveTo>
              <a:lnTo>
                <a:pt x="3512926" y="956391"/>
              </a:lnTo>
              <a:lnTo>
                <a:pt x="0" y="956391"/>
              </a:lnTo>
              <a:lnTo>
                <a:pt x="0" y="1091001"/>
              </a:lnTo>
            </a:path>
          </a:pathLst>
        </a:custGeom>
        <a:noFill/>
        <a:ln w="12700" cap="flat" cmpd="sng" algn="ctr">
          <a:solidFill>
            <a:schemeClr val="accent6">
              <a:tint val="99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>
          <a:bevelT prst="angle"/>
        </a:sp3d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F9C440-A5CC-4BB3-8E71-A75EBD98271D}">
      <dsp:nvSpPr>
        <dsp:cNvPr id="0" name=""/>
        <dsp:cNvSpPr/>
      </dsp:nvSpPr>
      <dsp:spPr>
        <a:xfrm>
          <a:off x="39737" y="88642"/>
          <a:ext cx="11877518" cy="912131"/>
        </a:xfrm>
        <a:prstGeom prst="rect">
          <a:avLst/>
        </a:prstGeom>
        <a:solidFill>
          <a:srgbClr val="0033CC"/>
        </a:solidFill>
        <a:ln>
          <a:noFill/>
        </a:ln>
        <a:effectLst/>
        <a:scene3d>
          <a:camera prst="orthographicFront"/>
          <a:lightRig rig="threePt" dir="t"/>
        </a:scene3d>
        <a:sp3d prstMaterial="plastic">
          <a:bevelT w="120900" h="88900" prst="angle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ผลการคัดเลือกสถานบริการสาธารณสุขตัวแทนจังหวัด เพื่อร่วมนำเสนอผลการดำเนินงานเด่น </a:t>
          </a: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NCD Clinic Plus, </a:t>
          </a:r>
        </a:p>
        <a:p>
          <a:pPr marL="0" lvl="0" indent="0" algn="ctr" defTabSz="1244600">
            <a:lnSpc>
              <a:spcPts val="22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CKD&amp;CVD Best Practice</a:t>
          </a:r>
          <a:r>
            <a:rPr lang="th-TH" sz="28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ระดับเขต</a:t>
          </a:r>
        </a:p>
      </dsp:txBody>
      <dsp:txXfrm>
        <a:off x="39737" y="88642"/>
        <a:ext cx="11877518" cy="912131"/>
      </dsp:txXfrm>
    </dsp:sp>
    <dsp:sp modelId="{9EF015C2-9508-40E6-9246-49249F5648E4}">
      <dsp:nvSpPr>
        <dsp:cNvPr id="0" name=""/>
        <dsp:cNvSpPr/>
      </dsp:nvSpPr>
      <dsp:spPr>
        <a:xfrm>
          <a:off x="983875" y="2091775"/>
          <a:ext cx="2963389" cy="1130448"/>
        </a:xfrm>
        <a:prstGeom prst="rect">
          <a:avLst/>
        </a:prstGeom>
        <a:solidFill>
          <a:srgbClr val="92D050"/>
        </a:solidFill>
        <a:ln w="6350" cap="flat" cmpd="sng" algn="ctr">
          <a:solidFill>
            <a:schemeClr val="accent6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>
          <a:bevelT prst="angle"/>
        </a:sp3d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รพ.ระดับ 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A,S,M1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1.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รพ.หนองคาย จ.นค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รพ. วานรนิวาส จ.สก</a:t>
          </a:r>
          <a:endParaRPr lang="th-TH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983875" y="2091775"/>
        <a:ext cx="2963389" cy="1130448"/>
      </dsp:txXfrm>
    </dsp:sp>
    <dsp:sp modelId="{3F8E34DA-5577-44C8-9F7D-ADEAEA3E4D6F}">
      <dsp:nvSpPr>
        <dsp:cNvPr id="0" name=""/>
        <dsp:cNvSpPr/>
      </dsp:nvSpPr>
      <dsp:spPr>
        <a:xfrm>
          <a:off x="4216483" y="2091775"/>
          <a:ext cx="3317988" cy="1145671"/>
        </a:xfrm>
        <a:prstGeom prst="rect">
          <a:avLst/>
        </a:prstGeom>
        <a:solidFill>
          <a:srgbClr val="FFC000"/>
        </a:solidFill>
        <a:ln w="63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>
          <a:bevelT prst="slope"/>
        </a:sp3d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พ. ระดับ  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M2,F1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รพ.หนองหาน จ.อด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รพ.บ้านม่วง จ.สก</a:t>
          </a:r>
          <a:endParaRPr lang="th-TH" sz="18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4216483" y="2091775"/>
        <a:ext cx="3317988" cy="1145671"/>
      </dsp:txXfrm>
    </dsp:sp>
    <dsp:sp modelId="{2F84AB36-AD37-464B-857F-180268D03D8A}">
      <dsp:nvSpPr>
        <dsp:cNvPr id="0" name=""/>
        <dsp:cNvSpPr/>
      </dsp:nvSpPr>
      <dsp:spPr>
        <a:xfrm>
          <a:off x="7803690" y="2091775"/>
          <a:ext cx="3129689" cy="1142787"/>
        </a:xfrm>
        <a:prstGeom prst="rect">
          <a:avLst/>
        </a:prstGeom>
        <a:solidFill>
          <a:srgbClr val="FF33CC"/>
        </a:solidFill>
        <a:ln w="63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>
          <a:bevelT prst="angle"/>
        </a:sp3d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รพ. ระดับ</a:t>
          </a: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F2-3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1. 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รพ.รัตนวาปี จ.นค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2.</a:t>
          </a:r>
          <a:r>
            <a:rPr lang="th-TH" sz="24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 รพ.เรณูนคร จ.นพ</a:t>
          </a:r>
          <a:endParaRPr lang="th-TH" sz="2000" b="1" kern="1200" dirty="0">
            <a:latin typeface="TH SarabunPSK" panose="020B0500040200020003" pitchFamily="34" charset="-34"/>
            <a:cs typeface="TH SarabunPSK" panose="020B0500040200020003" pitchFamily="34" charset="-34"/>
          </a:endParaRPr>
        </a:p>
      </dsp:txBody>
      <dsp:txXfrm>
        <a:off x="7803690" y="2091775"/>
        <a:ext cx="3129689" cy="1142787"/>
      </dsp:txXfrm>
    </dsp:sp>
    <dsp:sp modelId="{63D007D7-2C97-4803-BD2E-344000105B55}">
      <dsp:nvSpPr>
        <dsp:cNvPr id="0" name=""/>
        <dsp:cNvSpPr/>
      </dsp:nvSpPr>
      <dsp:spPr>
        <a:xfrm>
          <a:off x="3326261" y="1202784"/>
          <a:ext cx="4539112" cy="497169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>
          <a:bevelT prst="angle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b="1" kern="1200" dirty="0"/>
            <a:t> </a:t>
          </a:r>
          <a:r>
            <a:rPr lang="en-US" sz="2400" b="1" kern="1200" dirty="0"/>
            <a:t>NCD Clinic Plus</a:t>
          </a:r>
          <a:endParaRPr lang="th-TH" sz="2400" kern="1200" dirty="0"/>
        </a:p>
      </dsp:txBody>
      <dsp:txXfrm>
        <a:off x="3326261" y="1202784"/>
        <a:ext cx="4539112" cy="49716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6F0B3-0745-4873-9238-7356AE9F7D09}">
      <dsp:nvSpPr>
        <dsp:cNvPr id="0" name=""/>
        <dsp:cNvSpPr/>
      </dsp:nvSpPr>
      <dsp:spPr>
        <a:xfrm>
          <a:off x="0" y="3613"/>
          <a:ext cx="11917256" cy="805707"/>
        </a:xfrm>
        <a:prstGeom prst="roundRect">
          <a:avLst/>
        </a:prstGeom>
        <a:solidFill>
          <a:srgbClr val="00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ตัวแทนสถานบริการสาธารณสุขที่เป็นแบบอย่างที่ดี </a:t>
          </a:r>
          <a:r>
            <a:rPr lang="en-US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CKD Clinic </a:t>
          </a:r>
          <a:r>
            <a:rPr lang="th-TH" sz="3200" b="1" kern="1200" dirty="0">
              <a:latin typeface="TH SarabunPSK" panose="020B0500040200020003" pitchFamily="34" charset="-34"/>
              <a:cs typeface="TH SarabunPSK" panose="020B0500040200020003" pitchFamily="34" charset="-34"/>
            </a:rPr>
            <a:t>คุณภาพ</a:t>
          </a:r>
        </a:p>
      </dsp:txBody>
      <dsp:txXfrm>
        <a:off x="39331" y="42944"/>
        <a:ext cx="11838594" cy="727045"/>
      </dsp:txXfrm>
    </dsp:sp>
    <dsp:sp modelId="{6F2C025F-A749-48E7-BDD0-F512D8009315}">
      <dsp:nvSpPr>
        <dsp:cNvPr id="0" name=""/>
        <dsp:cNvSpPr/>
      </dsp:nvSpPr>
      <dsp:spPr>
        <a:xfrm>
          <a:off x="0" y="809321"/>
          <a:ext cx="11917256" cy="924127"/>
        </a:xfrm>
        <a:prstGeom prst="rect">
          <a:avLst/>
        </a:prstGeom>
        <a:noFill/>
        <a:ln>
          <a:noFill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373" tIns="35560" rIns="199136" bIns="35560" numCol="1" spcCol="1270" anchor="t" anchorCtr="0">
          <a:noAutofit/>
        </a:bodyPr>
        <a:lstStyle/>
        <a:p>
          <a:pPr marL="285750" lvl="1" indent="-285750" algn="l" defTabSz="1244600">
            <a:lnSpc>
              <a:spcPts val="21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		</a:t>
          </a:r>
          <a:endParaRPr lang="th-TH" sz="2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285750" lvl="1" indent="-285750" algn="l" defTabSz="1244600">
            <a:lnSpc>
              <a:spcPts val="21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          </a:t>
          </a:r>
          <a:endParaRPr lang="th-TH" sz="28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285750" lvl="1" indent="-285750" algn="l" defTabSz="1244600">
            <a:lnSpc>
              <a:spcPts val="2100"/>
            </a:lnSpc>
            <a:spcBef>
              <a:spcPct val="0"/>
            </a:spcBef>
            <a:spcAft>
              <a:spcPts val="0"/>
            </a:spcAft>
            <a:buFontTx/>
            <a:buNone/>
          </a:pP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                   1. </a:t>
          </a:r>
          <a:r>
            <a:rPr lang="th-TH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รพ.วังสะพุง จ.เลย</a:t>
          </a: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	        2.</a:t>
          </a:r>
          <a:r>
            <a:rPr lang="th-TH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รพ.ทุ่งฝน จ.อุดรธานี</a:t>
          </a:r>
          <a:r>
            <a:rPr lang="en-US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                 3.</a:t>
          </a:r>
          <a:r>
            <a:rPr lang="th-TH" sz="28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 รพร.ท่าบ่อ จ.หนองคาย  </a:t>
          </a:r>
        </a:p>
      </dsp:txBody>
      <dsp:txXfrm>
        <a:off x="0" y="809321"/>
        <a:ext cx="11917256" cy="924127"/>
      </dsp:txXfrm>
    </dsp:sp>
    <dsp:sp modelId="{816FC633-DA9E-40E0-B60C-88C3868C6C90}">
      <dsp:nvSpPr>
        <dsp:cNvPr id="0" name=""/>
        <dsp:cNvSpPr/>
      </dsp:nvSpPr>
      <dsp:spPr>
        <a:xfrm>
          <a:off x="0" y="1733448"/>
          <a:ext cx="11917256" cy="805707"/>
        </a:xfrm>
        <a:prstGeom prst="roundRect">
          <a:avLst/>
        </a:prstGeom>
        <a:solidFill>
          <a:srgbClr val="0033C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200" b="1" kern="12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ตัวแทนสถานบริการสาธารณสุขที่เป็นแบบอย่างที่ดี </a:t>
          </a:r>
          <a:r>
            <a:rPr lang="en-US" sz="3200" b="1" kern="12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CVD </a:t>
          </a:r>
          <a:r>
            <a:rPr lang="th-TH" sz="3200" b="1" kern="1200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rPr>
            <a:t>ระดับจังหวัด</a:t>
          </a:r>
          <a:endParaRPr lang="th-TH" sz="3200" kern="1200" dirty="0">
            <a:solidFill>
              <a:schemeClr val="bg1"/>
            </a:solidFill>
            <a:latin typeface="AngsanaUPC" panose="02020603050405020304" pitchFamily="18" charset="-34"/>
            <a:cs typeface="AngsanaUPC" panose="02020603050405020304" pitchFamily="18" charset="-34"/>
          </a:endParaRPr>
        </a:p>
      </dsp:txBody>
      <dsp:txXfrm>
        <a:off x="39331" y="1772779"/>
        <a:ext cx="11838594" cy="727045"/>
      </dsp:txXfrm>
    </dsp:sp>
    <dsp:sp modelId="{9B1D0B2C-0F1D-4C3E-8912-F0A25613918E}">
      <dsp:nvSpPr>
        <dsp:cNvPr id="0" name=""/>
        <dsp:cNvSpPr/>
      </dsp:nvSpPr>
      <dsp:spPr>
        <a:xfrm>
          <a:off x="0" y="2539156"/>
          <a:ext cx="11917256" cy="1154574"/>
        </a:xfrm>
        <a:prstGeom prst="rect">
          <a:avLst/>
        </a:prstGeom>
        <a:solidFill>
          <a:srgbClr val="FFCCFF"/>
        </a:solidFill>
        <a:ln>
          <a:noFill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8373" tIns="40640" rIns="227584" bIns="40640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th-TH" sz="3200" b="1" kern="1200" dirty="0">
            <a:latin typeface="AngsanaUPC" panose="02020603050405020304" pitchFamily="18" charset="-34"/>
            <a:cs typeface="AngsanaUPC" panose="02020603050405020304" pitchFamily="18" charset="-34"/>
          </a:endParaRPr>
        </a:p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th-TH" sz="3200" b="1" kern="1200" dirty="0">
              <a:latin typeface="AngsanaUPC" panose="02020603050405020304" pitchFamily="18" charset="-34"/>
              <a:cs typeface="AngsanaUPC" panose="02020603050405020304" pitchFamily="18" charset="-34"/>
            </a:rPr>
            <a:t>สำนักงานสาธารณสุขจังหวัดหนองคาย</a:t>
          </a:r>
        </a:p>
      </dsp:txBody>
      <dsp:txXfrm>
        <a:off x="0" y="2539156"/>
        <a:ext cx="11917256" cy="11545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0.52869</cdr:x>
      <cdr:y>0.22704</cdr:y>
    </cdr:from>
    <cdr:to>
      <cdr:x>0.59263</cdr:x>
      <cdr:y>0.97189</cdr:y>
    </cdr:to>
    <cdr:sp macro="" textlink="">
      <cdr:nvSpPr>
        <cdr:cNvPr id="2" name="สี่เหลี่ยมผืนผ้า 1">
          <a:extLst xmlns:a="http://schemas.openxmlformats.org/drawingml/2006/main">
            <a:ext uri="{FF2B5EF4-FFF2-40B4-BE49-F238E27FC236}">
              <a16:creationId xmlns:a16="http://schemas.microsoft.com/office/drawing/2014/main" id="{7962D168-38F2-40FA-9D30-99F2F28A1D18}"/>
            </a:ext>
          </a:extLst>
        </cdr:cNvPr>
        <cdr:cNvSpPr/>
      </cdr:nvSpPr>
      <cdr:spPr>
        <a:xfrm xmlns:a="http://schemas.openxmlformats.org/drawingml/2006/main">
          <a:off x="6312843" y="622815"/>
          <a:ext cx="763572" cy="20432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0.5843</cdr:x>
      <cdr:y>0.56675</cdr:y>
    </cdr:from>
    <cdr:to>
      <cdr:x>0.64012</cdr:x>
      <cdr:y>1</cdr:y>
    </cdr:to>
    <cdr:sp macro="" textlink="">
      <cdr:nvSpPr>
        <cdr:cNvPr id="2" name="สี่เหลี่ยมผืนผ้า 1">
          <a:extLst xmlns:a="http://schemas.openxmlformats.org/drawingml/2006/main">
            <a:ext uri="{FF2B5EF4-FFF2-40B4-BE49-F238E27FC236}">
              <a16:creationId xmlns:a16="http://schemas.microsoft.com/office/drawing/2014/main" id="{2C2E77BB-4E27-431A-870F-7400028B17D5}"/>
            </a:ext>
          </a:extLst>
        </cdr:cNvPr>
        <cdr:cNvSpPr/>
      </cdr:nvSpPr>
      <cdr:spPr>
        <a:xfrm xmlns:a="http://schemas.openxmlformats.org/drawingml/2006/main">
          <a:off x="7123814" y="1822081"/>
          <a:ext cx="680484" cy="13928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0.17771</cdr:x>
      <cdr:y>0.17214</cdr:y>
    </cdr:from>
    <cdr:to>
      <cdr:x>0.23757</cdr:x>
      <cdr:y>0.32796</cdr:y>
    </cdr:to>
    <cdr:sp macro="" textlink="">
      <cdr:nvSpPr>
        <cdr:cNvPr id="2" name="สี่เหลี่ยมผืนผ้า 1">
          <a:extLst xmlns:a="http://schemas.openxmlformats.org/drawingml/2006/main">
            <a:ext uri="{FF2B5EF4-FFF2-40B4-BE49-F238E27FC236}">
              <a16:creationId xmlns:a16="http://schemas.microsoft.com/office/drawing/2014/main" id="{D86C6345-1937-4F27-91B0-D2AA846087C3}"/>
            </a:ext>
          </a:extLst>
        </cdr:cNvPr>
        <cdr:cNvSpPr/>
      </cdr:nvSpPr>
      <cdr:spPr>
        <a:xfrm xmlns:a="http://schemas.openxmlformats.org/drawingml/2006/main">
          <a:off x="2051691" y="454208"/>
          <a:ext cx="691116" cy="4111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th-TH"/>
          </a:defPPr>
          <a:lvl1pPr marL="0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185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370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555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740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5925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109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295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480" algn="l" defTabSz="914370" rtl="0" eaLnBrk="1" latinLnBrk="0" hangingPunct="1">
            <a:defRPr sz="2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th-TH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0.53223</cdr:x>
      <cdr:y>0.15975</cdr:y>
    </cdr:from>
    <cdr:to>
      <cdr:x>0.60171</cdr:x>
      <cdr:y>0.9669</cdr:y>
    </cdr:to>
    <cdr:sp macro="" textlink="">
      <cdr:nvSpPr>
        <cdr:cNvPr id="2" name="สี่เหลี่ยมผืนผ้า 1">
          <a:extLst xmlns:a="http://schemas.openxmlformats.org/drawingml/2006/main">
            <a:ext uri="{FF2B5EF4-FFF2-40B4-BE49-F238E27FC236}">
              <a16:creationId xmlns:a16="http://schemas.microsoft.com/office/drawing/2014/main" id="{F4008E7D-94C9-4EC7-B0B9-6A33C7F1CE86}"/>
            </a:ext>
          </a:extLst>
        </cdr:cNvPr>
        <cdr:cNvSpPr/>
      </cdr:nvSpPr>
      <cdr:spPr>
        <a:xfrm xmlns:a="http://schemas.openxmlformats.org/drawingml/2006/main">
          <a:off x="3922268" y="470552"/>
          <a:ext cx="512064" cy="23774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0.54203</cdr:x>
      <cdr:y>0.2378</cdr:y>
    </cdr:from>
    <cdr:to>
      <cdr:x>0.61402</cdr:x>
      <cdr:y>0.96648</cdr:y>
    </cdr:to>
    <cdr:sp macro="" textlink="">
      <cdr:nvSpPr>
        <cdr:cNvPr id="2" name="สี่เหลี่ยมผืนผ้า 1">
          <a:extLst xmlns:a="http://schemas.openxmlformats.org/drawingml/2006/main">
            <a:ext uri="{FF2B5EF4-FFF2-40B4-BE49-F238E27FC236}">
              <a16:creationId xmlns:a16="http://schemas.microsoft.com/office/drawing/2014/main" id="{7D0111B1-9F2C-446A-8B95-C78FCBEFC381}"/>
            </a:ext>
          </a:extLst>
        </cdr:cNvPr>
        <cdr:cNvSpPr/>
      </cdr:nvSpPr>
      <cdr:spPr>
        <a:xfrm xmlns:a="http://schemas.openxmlformats.org/drawingml/2006/main">
          <a:off x="3842340" y="652338"/>
          <a:ext cx="510363" cy="19989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38100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h-TH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4023092" y="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4CBAF-0F6E-43B0-8536-DFC9C1D585DC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91801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4023092" y="891801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2D910-D680-43F9-97FF-28F63D7C112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36482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093" y="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9A99F-13F4-4152-ACD3-89E60BC17888}" type="datetimeFigureOut">
              <a:rPr lang="th-TH" smtClean="0"/>
              <a:t>15/08/62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868363" y="1173163"/>
            <a:ext cx="53657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248" y="4517415"/>
            <a:ext cx="5681980" cy="36981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801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4023093" y="8918011"/>
            <a:ext cx="3077739" cy="4704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12EE12-AA66-4CE2-B4E1-EC0FE940ED7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57996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5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0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55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40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25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09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95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80" algn="l" defTabSz="91437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>
          <a:xfrm>
            <a:off x="868363" y="1173163"/>
            <a:ext cx="5365750" cy="3168650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2EE12-AA66-4CE2-B4E1-EC0FE940ED78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75836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>
          <a:xfrm>
            <a:off x="563563" y="709613"/>
            <a:ext cx="6007100" cy="3548062"/>
          </a:xfrm>
        </p:spPr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FC89A4-1E0D-47F2-8144-01AF01ED467F}" type="slidenum">
              <a:rPr lang="th-TH" smtClean="0">
                <a:solidFill>
                  <a:prstClr val="black"/>
                </a:solidFill>
              </a:rPr>
              <a:pPr/>
              <a:t>14</a:t>
            </a:fld>
            <a:endParaRPr lang="th-T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633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2EE12-AA66-4CE2-B4E1-EC0FE940ED78}" type="slidenum">
              <a:rPr lang="th-TH" smtClean="0"/>
              <a:t>20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2234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2EE12-AA66-4CE2-B4E1-EC0FE940ED78}" type="slidenum">
              <a:rPr lang="th-TH" smtClean="0"/>
              <a:t>22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1557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2EE12-AA66-4CE2-B4E1-EC0FE940ED78}" type="slidenum">
              <a:rPr lang="th-TH" smtClean="0"/>
              <a:t>25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1873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12EE12-AA66-4CE2-B4E1-EC0FE940ED78}" type="slidenum">
              <a:rPr lang="th-TH" smtClean="0"/>
              <a:t>30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9142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78224"/>
            <a:ext cx="9144000" cy="250642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1306"/>
            <a:ext cx="9144000" cy="173816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3" indent="0" algn="ctr">
              <a:buNone/>
              <a:defRPr sz="2000"/>
            </a:lvl2pPr>
            <a:lvl3pPr marL="914406" indent="0" algn="ctr">
              <a:buNone/>
              <a:defRPr sz="1800"/>
            </a:lvl3pPr>
            <a:lvl4pPr marL="1371609" indent="0" algn="ctr">
              <a:buNone/>
              <a:defRPr sz="1600"/>
            </a:lvl4pPr>
            <a:lvl5pPr marL="1828812" indent="0" algn="ctr">
              <a:buNone/>
              <a:defRPr sz="1600"/>
            </a:lvl5pPr>
            <a:lvl6pPr marL="2286015" indent="0" algn="ctr">
              <a:buNone/>
              <a:defRPr sz="1600"/>
            </a:lvl6pPr>
            <a:lvl7pPr marL="2743219" indent="0" algn="ctr">
              <a:buNone/>
              <a:defRPr sz="1600"/>
            </a:lvl7pPr>
            <a:lvl8pPr marL="3200421" indent="0" algn="ctr">
              <a:buNone/>
              <a:defRPr sz="1600"/>
            </a:lvl8pPr>
            <a:lvl9pPr marL="3657625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72691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99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83299"/>
            <a:ext cx="2628900" cy="6101085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83299"/>
            <a:ext cx="7734300" cy="610108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820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3711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94831"/>
            <a:ext cx="10515600" cy="2994714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817876"/>
            <a:ext cx="10515600" cy="157484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6703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916484"/>
            <a:ext cx="5181600" cy="456789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916484"/>
            <a:ext cx="5181600" cy="456789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1963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83297"/>
            <a:ext cx="10515600" cy="1391534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764833"/>
            <a:ext cx="5157787" cy="8649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9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629751"/>
            <a:ext cx="5157787" cy="386796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764833"/>
            <a:ext cx="5183188" cy="86491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3" indent="0">
              <a:buNone/>
              <a:defRPr sz="2000" b="1"/>
            </a:lvl2pPr>
            <a:lvl3pPr marL="914406" indent="0">
              <a:buNone/>
              <a:defRPr sz="1800" b="1"/>
            </a:lvl3pPr>
            <a:lvl4pPr marL="1371609" indent="0">
              <a:buNone/>
              <a:defRPr sz="1600" b="1"/>
            </a:lvl4pPr>
            <a:lvl5pPr marL="1828812" indent="0">
              <a:buNone/>
              <a:defRPr sz="1600" b="1"/>
            </a:lvl5pPr>
            <a:lvl6pPr marL="2286015" indent="0">
              <a:buNone/>
              <a:defRPr sz="1600" b="1"/>
            </a:lvl6pPr>
            <a:lvl7pPr marL="2743219" indent="0">
              <a:buNone/>
              <a:defRPr sz="1600" b="1"/>
            </a:lvl7pPr>
            <a:lvl8pPr marL="3200421" indent="0">
              <a:buNone/>
              <a:defRPr sz="1600" b="1"/>
            </a:lvl8pPr>
            <a:lvl9pPr marL="3657625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629751"/>
            <a:ext cx="5183188" cy="386796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629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4399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58572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79954"/>
            <a:ext cx="3932238" cy="1679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1036570"/>
            <a:ext cx="6172201" cy="511617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159795"/>
            <a:ext cx="3932238" cy="4001285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9" indent="0">
              <a:buNone/>
              <a:defRPr sz="1000"/>
            </a:lvl7pPr>
            <a:lvl8pPr marL="3200421" indent="0">
              <a:buNone/>
              <a:defRPr sz="1000"/>
            </a:lvl8pPr>
            <a:lvl9pPr marL="3657625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5901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79954"/>
            <a:ext cx="3932238" cy="167984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1036570"/>
            <a:ext cx="6172201" cy="511617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3" indent="0">
              <a:buNone/>
              <a:defRPr sz="2800"/>
            </a:lvl2pPr>
            <a:lvl3pPr marL="914406" indent="0">
              <a:buNone/>
              <a:defRPr sz="2400"/>
            </a:lvl3pPr>
            <a:lvl4pPr marL="1371609" indent="0">
              <a:buNone/>
              <a:defRPr sz="2000"/>
            </a:lvl4pPr>
            <a:lvl5pPr marL="1828812" indent="0">
              <a:buNone/>
              <a:defRPr sz="2000"/>
            </a:lvl5pPr>
            <a:lvl6pPr marL="2286015" indent="0">
              <a:buNone/>
              <a:defRPr sz="2000"/>
            </a:lvl6pPr>
            <a:lvl7pPr marL="2743219" indent="0">
              <a:buNone/>
              <a:defRPr sz="2000"/>
            </a:lvl7pPr>
            <a:lvl8pPr marL="3200421" indent="0">
              <a:buNone/>
              <a:defRPr sz="2000"/>
            </a:lvl8pPr>
            <a:lvl9pPr marL="3657625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159795"/>
            <a:ext cx="3932238" cy="4001285"/>
          </a:xfrm>
        </p:spPr>
        <p:txBody>
          <a:bodyPr/>
          <a:lstStyle>
            <a:lvl1pPr marL="0" indent="0">
              <a:buNone/>
              <a:defRPr sz="1600"/>
            </a:lvl1pPr>
            <a:lvl2pPr marL="457203" indent="0">
              <a:buNone/>
              <a:defRPr sz="1400"/>
            </a:lvl2pPr>
            <a:lvl3pPr marL="914406" indent="0">
              <a:buNone/>
              <a:defRPr sz="1200"/>
            </a:lvl3pPr>
            <a:lvl4pPr marL="1371609" indent="0">
              <a:buNone/>
              <a:defRPr sz="1000"/>
            </a:lvl4pPr>
            <a:lvl5pPr marL="1828812" indent="0">
              <a:buNone/>
              <a:defRPr sz="1000"/>
            </a:lvl5pPr>
            <a:lvl6pPr marL="2286015" indent="0">
              <a:buNone/>
              <a:defRPr sz="1000"/>
            </a:lvl6pPr>
            <a:lvl7pPr marL="2743219" indent="0">
              <a:buNone/>
              <a:defRPr sz="1000"/>
            </a:lvl7pPr>
            <a:lvl8pPr marL="3200421" indent="0">
              <a:buNone/>
              <a:defRPr sz="1000"/>
            </a:lvl8pPr>
            <a:lvl9pPr marL="3657625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488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83297"/>
            <a:ext cx="10515600" cy="1391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916484"/>
            <a:ext cx="10515600" cy="4567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672699"/>
            <a:ext cx="274320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2C40E-4A65-427D-A52A-62868492AB0B}" type="datetimeFigureOut">
              <a:rPr lang="th-TH" smtClean="0"/>
              <a:pPr/>
              <a:t>15/08/62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672699"/>
            <a:ext cx="411480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672699"/>
            <a:ext cx="2743200" cy="3832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DA7F-8205-4DDB-80C7-D6CE2DD3E0EC}" type="slidenum">
              <a:rPr lang="th-TH" smtClean="0"/>
              <a:pPr/>
              <a:t>‹#›</a:t>
            </a:fld>
            <a:endParaRPr lang="th-TH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9A49ED4-97C7-4872-B04C-F1BAE44FAF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693" y="40204"/>
            <a:ext cx="1107364" cy="3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39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2" indent="-228602" algn="l" defTabSz="91440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4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8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11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1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17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19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23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26" indent="-228602" algn="l" defTabSz="91440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3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6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12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1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19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21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25" algn="l" defTabSz="9144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6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10" Type="http://schemas.openxmlformats.org/officeDocument/2006/relationships/image" Target="../media/image29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9.xml"/><Relationship Id="rId13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chart" Target="../charts/chart8.xml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chart" Target="../charts/chart12.xml"/><Relationship Id="rId5" Type="http://schemas.openxmlformats.org/officeDocument/2006/relationships/image" Target="../media/image51.png"/><Relationship Id="rId10" Type="http://schemas.openxmlformats.org/officeDocument/2006/relationships/chart" Target="../charts/chart11.xml"/><Relationship Id="rId4" Type="http://schemas.openxmlformats.org/officeDocument/2006/relationships/image" Target="../media/image50.png"/><Relationship Id="rId9" Type="http://schemas.openxmlformats.org/officeDocument/2006/relationships/chart" Target="../charts/chart10.xml"/><Relationship Id="rId14" Type="http://schemas.openxmlformats.org/officeDocument/2006/relationships/chart" Target="../charts/char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55.jpe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7.xml"/><Relationship Id="rId11" Type="http://schemas.openxmlformats.org/officeDocument/2006/relationships/image" Target="../media/image9.png"/><Relationship Id="rId5" Type="http://schemas.openxmlformats.org/officeDocument/2006/relationships/image" Target="../media/image57.jpeg"/><Relationship Id="rId10" Type="http://schemas.microsoft.com/office/2007/relationships/diagramDrawing" Target="../diagrams/drawing7.xml"/><Relationship Id="rId4" Type="http://schemas.openxmlformats.org/officeDocument/2006/relationships/image" Target="../media/image56.jpeg"/><Relationship Id="rId9" Type="http://schemas.openxmlformats.org/officeDocument/2006/relationships/diagramColors" Target="../diagrams/colors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ruchiangrai.net/page/15/?board=6.0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61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Relationship Id="rId9" Type="http://schemas.openxmlformats.org/officeDocument/2006/relationships/hyperlink" Target="https://creativecommons.org/licenses/by-nd/3.0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A2C5DB7C-4A24-4CCD-A0B3-EFBAD5429B66}"/>
              </a:ext>
            </a:extLst>
          </p:cNvPr>
          <p:cNvSpPr/>
          <p:nvPr/>
        </p:nvSpPr>
        <p:spPr>
          <a:xfrm>
            <a:off x="9" y="170667"/>
            <a:ext cx="12181367" cy="68484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02" tIns="45714" rIns="91402" bIns="45714" anchor="ctr"/>
          <a:lstStyle/>
          <a:p>
            <a:pPr eaLnBrk="1" hangingPunct="1">
              <a:defRPr/>
            </a:pPr>
            <a:r>
              <a:rPr lang="th-TH" sz="3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th-TH" sz="3500" b="1" dirty="0"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</a:t>
            </a:r>
          </a:p>
          <a:p>
            <a:pPr eaLnBrk="1" hangingPunct="1">
              <a:defRPr/>
            </a:pPr>
            <a:r>
              <a:rPr lang="th-TH" sz="35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 </a:t>
            </a:r>
          </a:p>
          <a:p>
            <a:pPr algn="r" eaLnBrk="1" hangingPunct="1">
              <a:defRPr/>
            </a:pPr>
            <a:r>
              <a:rPr lang="th-TH" sz="35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        </a:t>
            </a:r>
            <a:r>
              <a:rPr lang="th-TH" sz="41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</a:p>
          <a:p>
            <a:pPr eaLnBrk="1" hangingPunct="1">
              <a:lnSpc>
                <a:spcPct val="150000"/>
              </a:lnSpc>
              <a:defRPr/>
            </a:pPr>
            <a:endParaRPr lang="en-US" sz="41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054" name="TextBox 3">
            <a:extLst>
              <a:ext uri="{FF2B5EF4-FFF2-40B4-BE49-F238E27FC236}">
                <a16:creationId xmlns:a16="http://schemas.microsoft.com/office/drawing/2014/main" id="{BAE24C03-4243-47C2-8A1D-5DBFA4AF2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8" y="213520"/>
            <a:ext cx="12171362" cy="1774825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txBody>
          <a:bodyPr lIns="91402" tIns="45714" rIns="91402" bIns="45714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 eaLnBrk="1" hangingPunct="1">
              <a:defRPr/>
            </a:pPr>
            <a:r>
              <a:rPr lang="th-TH" altLang="th-TH" sz="5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การดำเนินงานพัฒนาระบบบริการสุขภาพ</a:t>
            </a:r>
          </a:p>
          <a:p>
            <a:pPr algn="ctr" eaLnBrk="1" hangingPunct="1">
              <a:defRPr/>
            </a:pPr>
            <a:r>
              <a:rPr lang="th-TH" altLang="th-TH" sz="5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สาขา </a:t>
            </a:r>
            <a:r>
              <a:rPr lang="en-US" altLang="th-TH" sz="5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NCD</a:t>
            </a:r>
            <a:r>
              <a:rPr lang="th-TH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(</a:t>
            </a:r>
            <a:r>
              <a:rPr lang="en-US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DM HT</a:t>
            </a:r>
            <a:r>
              <a:rPr lang="th-TH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) ผลงาน </a:t>
            </a:r>
            <a:r>
              <a:rPr lang="en-US" altLang="th-TH" sz="48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altLang="th-TH" sz="4800" b="1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 เขตสุขภาพที่ </a:t>
            </a:r>
            <a:r>
              <a:rPr lang="en-US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altLang="th-TH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endParaRPr lang="th-TH" altLang="th-TH" sz="48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66" name="Picture 2" descr="รูปภาพที่เกี่ยวข้อง">
            <a:extLst>
              <a:ext uri="{FF2B5EF4-FFF2-40B4-BE49-F238E27FC236}">
                <a16:creationId xmlns:a16="http://schemas.microsoft.com/office/drawing/2014/main" id="{7BB2CFF3-279B-4174-8054-24F94BC72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76" y="4664870"/>
            <a:ext cx="2003425" cy="15970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E7B51513-0AA6-4B15-8499-704C2F3294D5}"/>
              </a:ext>
            </a:extLst>
          </p:cNvPr>
          <p:cNvSpPr/>
          <p:nvPr/>
        </p:nvSpPr>
        <p:spPr>
          <a:xfrm>
            <a:off x="9979026" y="6374606"/>
            <a:ext cx="2003425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 บึงกาฬ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68" name="รูปภาพ 5">
            <a:extLst>
              <a:ext uri="{FF2B5EF4-FFF2-40B4-BE49-F238E27FC236}">
                <a16:creationId xmlns:a16="http://schemas.microsoft.com/office/drawing/2014/main" id="{28DD58BB-77F6-4531-BC1B-6393CAD9C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0" y="2162970"/>
            <a:ext cx="24892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9BD07D23-44D0-4F25-8FE6-AB5F8D398ED1}"/>
              </a:ext>
            </a:extLst>
          </p:cNvPr>
          <p:cNvSpPr/>
          <p:nvPr/>
        </p:nvSpPr>
        <p:spPr>
          <a:xfrm>
            <a:off x="9736139" y="3931444"/>
            <a:ext cx="2001837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 สกลนคร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70" name="Picture 2">
            <a:extLst>
              <a:ext uri="{FF2B5EF4-FFF2-40B4-BE49-F238E27FC236}">
                <a16:creationId xmlns:a16="http://schemas.microsoft.com/office/drawing/2014/main" id="{4D300D06-1C80-41A4-B54B-B96D7C298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688" y="4398169"/>
            <a:ext cx="22479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45FF9A7-F9B0-4BA1-A432-900A3D2138E1}"/>
              </a:ext>
            </a:extLst>
          </p:cNvPr>
          <p:cNvSpPr/>
          <p:nvPr/>
        </p:nvSpPr>
        <p:spPr>
          <a:xfrm>
            <a:off x="2824164" y="6450806"/>
            <a:ext cx="2001837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นครพนม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72" name="รูปภาพ 9">
            <a:extLst>
              <a:ext uri="{FF2B5EF4-FFF2-40B4-BE49-F238E27FC236}">
                <a16:creationId xmlns:a16="http://schemas.microsoft.com/office/drawing/2014/main" id="{75A8DC22-0366-4F53-9B28-A0DBB0ECC9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2167732"/>
            <a:ext cx="25384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2" descr="รูปภาพที่เกี่ยวข้อง">
            <a:extLst>
              <a:ext uri="{FF2B5EF4-FFF2-40B4-BE49-F238E27FC236}">
                <a16:creationId xmlns:a16="http://schemas.microsoft.com/office/drawing/2014/main" id="{2A164C0D-803E-4496-875D-30A01FFF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664" y="4655344"/>
            <a:ext cx="2149475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สี่เหลี่ยมผืนผ้า 12">
            <a:extLst>
              <a:ext uri="{FF2B5EF4-FFF2-40B4-BE49-F238E27FC236}">
                <a16:creationId xmlns:a16="http://schemas.microsoft.com/office/drawing/2014/main" id="{800FDA3C-CD64-498A-9464-567FFFD546EC}"/>
              </a:ext>
            </a:extLst>
          </p:cNvPr>
          <p:cNvSpPr/>
          <p:nvPr/>
        </p:nvSpPr>
        <p:spPr>
          <a:xfrm>
            <a:off x="5073651" y="6426994"/>
            <a:ext cx="2225675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   หนองคาย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39DE8A9C-A352-4FD2-BF99-32FD313F17B2}"/>
              </a:ext>
            </a:extLst>
          </p:cNvPr>
          <p:cNvSpPr/>
          <p:nvPr/>
        </p:nvSpPr>
        <p:spPr>
          <a:xfrm>
            <a:off x="7426326" y="6426994"/>
            <a:ext cx="2435225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   หนองบัวลำภู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สี่เหลี่ยมผืนผ้า 14">
            <a:extLst>
              <a:ext uri="{FF2B5EF4-FFF2-40B4-BE49-F238E27FC236}">
                <a16:creationId xmlns:a16="http://schemas.microsoft.com/office/drawing/2014/main" id="{7B35AB43-41BD-4491-A68F-DD24DE741586}"/>
              </a:ext>
            </a:extLst>
          </p:cNvPr>
          <p:cNvSpPr/>
          <p:nvPr/>
        </p:nvSpPr>
        <p:spPr>
          <a:xfrm>
            <a:off x="425450" y="4144169"/>
            <a:ext cx="2001838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อุดรธานี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77" name="Picture 2" descr="ผลการค้นหารูปภาพ">
            <a:extLst>
              <a:ext uri="{FF2B5EF4-FFF2-40B4-BE49-F238E27FC236}">
                <a16:creationId xmlns:a16="http://schemas.microsoft.com/office/drawing/2014/main" id="{10F56B70-267A-4B01-A5F1-C3D9509AF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4679157"/>
            <a:ext cx="2162175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833C7457-0BC1-4435-9608-87A81B05DE8D}"/>
              </a:ext>
            </a:extLst>
          </p:cNvPr>
          <p:cNvSpPr/>
          <p:nvPr/>
        </p:nvSpPr>
        <p:spPr>
          <a:xfrm>
            <a:off x="585789" y="6380956"/>
            <a:ext cx="2001837" cy="400050"/>
          </a:xfrm>
          <a:prstGeom prst="rect">
            <a:avLst/>
          </a:prstGeom>
        </p:spPr>
        <p:txBody>
          <a:bodyPr lIns="91422" tIns="45718" rIns="91422" bIns="45718">
            <a:spAutoFit/>
          </a:bodyPr>
          <a:lstStyle/>
          <a:p>
            <a:pPr>
              <a:defRPr/>
            </a:pPr>
            <a:r>
              <a:rPr lang="th-TH" sz="2000" b="1" kern="0" dirty="0">
                <a:solidFill>
                  <a:sysClr val="windowText" lastClr="000000"/>
                </a:solidFill>
                <a:latin typeface="Tahoma" pitchFamily="34" charset="0"/>
                <a:cs typeface="Tahoma" pitchFamily="34" charset="0"/>
              </a:rPr>
              <a:t>      เลย</a:t>
            </a:r>
            <a:endParaRPr lang="th-TH" sz="2000" kern="0" dirty="0">
              <a:solidFill>
                <a:sysClr val="windowText" lastClr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0979" name="Picture 2" descr="ด้ายซ้าย : หลวงพ่อพระใส,ตลาดท่าเสด็จ,พระธาตุกลางน้ำ ด้านขวา : ศาลาแก้วกู่,แลนด์มาร์คเมืองหนองคาย,การฟ้อนรำบายศรีเมือง,สะพานมิตรภาพไทย-ลาว">
            <a:extLst>
              <a:ext uri="{FF2B5EF4-FFF2-40B4-BE49-F238E27FC236}">
                <a16:creationId xmlns:a16="http://schemas.microsoft.com/office/drawing/2014/main" id="{395F6DDF-4FDB-474A-B3C2-8DB4BDD8A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0" y="4655344"/>
            <a:ext cx="2192338" cy="16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0" name="Picture 2" descr="ผลการค้นหารูปภาพสำหรับ เขตสุขภาพ 8">
            <a:extLst>
              <a:ext uri="{FF2B5EF4-FFF2-40B4-BE49-F238E27FC236}">
                <a16:creationId xmlns:a16="http://schemas.microsoft.com/office/drawing/2014/main" id="{1325176A-75FE-4505-9247-6FCA3BF5F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6" y="2078832"/>
            <a:ext cx="5770563" cy="257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F78FEFEF-868D-40B2-A9C9-C8729EFB8172}"/>
              </a:ext>
            </a:extLst>
          </p:cNvPr>
          <p:cNvSpPr txBox="1"/>
          <p:nvPr/>
        </p:nvSpPr>
        <p:spPr>
          <a:xfrm>
            <a:off x="4826001" y="2078831"/>
            <a:ext cx="1846263" cy="5222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กลุ่มอีสาน เขต </a:t>
            </a:r>
            <a:r>
              <a:rPr 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เครื่องหมายบั้ง 15">
            <a:extLst>
              <a:ext uri="{FF2B5EF4-FFF2-40B4-BE49-F238E27FC236}">
                <a16:creationId xmlns:a16="http://schemas.microsoft.com/office/drawing/2014/main" id="{A6B41BD4-ABDE-471A-AB6A-436379961FAD}"/>
              </a:ext>
            </a:extLst>
          </p:cNvPr>
          <p:cNvSpPr/>
          <p:nvPr/>
        </p:nvSpPr>
        <p:spPr>
          <a:xfrm>
            <a:off x="7310439" y="242094"/>
            <a:ext cx="3000375" cy="4000500"/>
          </a:xfrm>
          <a:prstGeom prst="chevr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altLang="en-US">
              <a:solidFill>
                <a:srgbClr val="FFFFFF"/>
              </a:solidFill>
              <a:cs typeface="Cordia New" pitchFamily="34" charset="-34"/>
            </a:endParaRPr>
          </a:p>
        </p:txBody>
      </p:sp>
      <p:sp>
        <p:nvSpPr>
          <p:cNvPr id="6" name="รูปห้าเหลี่ยม 5">
            <a:extLst>
              <a:ext uri="{FF2B5EF4-FFF2-40B4-BE49-F238E27FC236}">
                <a16:creationId xmlns:a16="http://schemas.microsoft.com/office/drawing/2014/main" id="{34D6AA67-27A3-485B-A635-D309F67E2E29}"/>
              </a:ext>
            </a:extLst>
          </p:cNvPr>
          <p:cNvSpPr/>
          <p:nvPr/>
        </p:nvSpPr>
        <p:spPr>
          <a:xfrm>
            <a:off x="8013700" y="973931"/>
            <a:ext cx="1714500" cy="2668588"/>
          </a:xfrm>
          <a:prstGeom prst="homePlate">
            <a:avLst>
              <a:gd name="adj" fmla="val 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th-TH" altLang="en-US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ลดตาย</a:t>
            </a:r>
            <a:r>
              <a:rPr lang="th-TH" altLang="en-US" sz="24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ก่อนวัยอันควร</a:t>
            </a:r>
            <a:r>
              <a:rPr lang="th-TH" altLang="en-US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จากโรค </a:t>
            </a:r>
            <a:r>
              <a:rPr lang="en-US" altLang="en-US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NCDs 25%</a:t>
            </a:r>
            <a:endParaRPr lang="th-TH" altLang="en-US" sz="2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6BD55-7F71-4CBF-806A-925332AD7262}"/>
              </a:ext>
            </a:extLst>
          </p:cNvPr>
          <p:cNvSpPr txBox="1"/>
          <p:nvPr/>
        </p:nvSpPr>
        <p:spPr>
          <a:xfrm>
            <a:off x="2166939" y="835819"/>
            <a:ext cx="1368425" cy="1477962"/>
          </a:xfrm>
          <a:prstGeom prst="rect">
            <a:avLst/>
          </a:prstGeom>
          <a:solidFill>
            <a:srgbClr val="FFCC66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ลดการบริโภคเครื่องดื่มแอลกอฮอล์ </a:t>
            </a:r>
            <a:r>
              <a:rPr lang="en-US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10 %</a:t>
            </a:r>
            <a:endParaRPr lang="th-TH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989" name="TextBox 8">
            <a:extLst>
              <a:ext uri="{FF2B5EF4-FFF2-40B4-BE49-F238E27FC236}">
                <a16:creationId xmlns:a16="http://schemas.microsoft.com/office/drawing/2014/main" id="{CD364D7F-9736-4095-A5EC-3E7941FB1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9" y="2412207"/>
            <a:ext cx="1368425" cy="1477963"/>
          </a:xfrm>
          <a:prstGeom prst="rect">
            <a:avLst/>
          </a:prstGeom>
          <a:solidFill>
            <a:srgbClr val="99FFCC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altLang="en-US" sz="1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ลดการขาดกิจกรรม</a:t>
            </a:r>
          </a:p>
          <a:p>
            <a:pPr algn="ctr"/>
            <a:r>
              <a:rPr lang="th-TH" altLang="en-US" sz="1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ทางกาย </a:t>
            </a:r>
          </a:p>
          <a:p>
            <a:pPr algn="ctr"/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10 %</a:t>
            </a:r>
            <a:endParaRPr lang="th-TH" altLang="en-US" sz="9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th-TH" altLang="en-US" sz="18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2E407B-4CA7-41E9-B684-65D3101F05E8}"/>
              </a:ext>
            </a:extLst>
          </p:cNvPr>
          <p:cNvSpPr txBox="1"/>
          <p:nvPr/>
        </p:nvSpPr>
        <p:spPr>
          <a:xfrm>
            <a:off x="3595689" y="835819"/>
            <a:ext cx="1368425" cy="147796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ลดการบริโภคยาสูบ </a:t>
            </a:r>
            <a:r>
              <a:rPr lang="en-US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30 %</a:t>
            </a:r>
          </a:p>
          <a:p>
            <a:pPr algn="ctr">
              <a:defRPr/>
            </a:pPr>
            <a:endParaRPr lang="en-US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th-TH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FAE75C9-28A7-4B04-8231-B73A0A50DA48}"/>
              </a:ext>
            </a:extLst>
          </p:cNvPr>
          <p:cNvSpPr txBox="1"/>
          <p:nvPr/>
        </p:nvSpPr>
        <p:spPr>
          <a:xfrm>
            <a:off x="3595689" y="2385219"/>
            <a:ext cx="1368425" cy="14779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ลดการบริโภคเกลือ/โซเดียม </a:t>
            </a:r>
            <a:r>
              <a:rPr lang="en-US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30%</a:t>
            </a:r>
            <a:endParaRPr lang="th-TH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94F961-4F16-4431-94E6-D39BD13ED7BD}"/>
              </a:ext>
            </a:extLst>
          </p:cNvPr>
          <p:cNvSpPr txBox="1"/>
          <p:nvPr/>
        </p:nvSpPr>
        <p:spPr>
          <a:xfrm>
            <a:off x="5024439" y="835819"/>
            <a:ext cx="1500187" cy="1477962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ลดภาวะความดันโลหิตสูง </a:t>
            </a:r>
          </a:p>
          <a:p>
            <a:pPr algn="ctr">
              <a:defRPr/>
            </a:pPr>
            <a:r>
              <a:rPr lang="en-US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25 %</a:t>
            </a:r>
          </a:p>
          <a:p>
            <a:pPr algn="ctr">
              <a:defRPr/>
            </a:pPr>
            <a:endParaRPr lang="th-TH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th-TH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C02772-4220-4DB5-BA76-00965CFA5BE8}"/>
              </a:ext>
            </a:extLst>
          </p:cNvPr>
          <p:cNvSpPr txBox="1"/>
          <p:nvPr/>
        </p:nvSpPr>
        <p:spPr>
          <a:xfrm>
            <a:off x="5024439" y="2385219"/>
            <a:ext cx="1500187" cy="120015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ภาวะเบาหวานและอ้วนไม่ให้เพิ่ม</a:t>
            </a:r>
            <a:endParaRPr lang="en-US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  <a:p>
            <a:pPr algn="ctr">
              <a:defRPr/>
            </a:pPr>
            <a:endParaRPr lang="th-TH" altLang="en-US" sz="18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994" name="TextBox 13">
            <a:extLst>
              <a:ext uri="{FF2B5EF4-FFF2-40B4-BE49-F238E27FC236}">
                <a16:creationId xmlns:a16="http://schemas.microsoft.com/office/drawing/2014/main" id="{00BF124E-A0EE-4C20-BBF6-77D3E033B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4951" y="2385219"/>
            <a:ext cx="1368425" cy="1477962"/>
          </a:xfrm>
          <a:prstGeom prst="rect">
            <a:avLst/>
          </a:prstGeom>
          <a:solidFill>
            <a:srgbClr val="FFFF66"/>
          </a:solidFill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altLang="en-US" sz="1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ยาและเทคโนโลยีที่จำเป็นครอบคลุม </a:t>
            </a:r>
            <a:r>
              <a:rPr lang="en-US" altLang="en-US" sz="180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80%</a:t>
            </a:r>
            <a:endParaRPr lang="th-TH" altLang="en-US" sz="180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8DE2A1-51BE-48BA-BED9-ACCD184DAFA9}"/>
              </a:ext>
            </a:extLst>
          </p:cNvPr>
          <p:cNvSpPr txBox="1"/>
          <p:nvPr/>
        </p:nvSpPr>
        <p:spPr>
          <a:xfrm>
            <a:off x="6584951" y="835819"/>
            <a:ext cx="1368425" cy="147796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Cordia New" pitchFamily="34" charset="-34"/>
              </a:defRPr>
            </a:lvl9pPr>
          </a:lstStyle>
          <a:p>
            <a:pPr algn="ctr">
              <a:defRPr/>
            </a:pP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ผู้ที่เสี่ยงสูงต่อ </a:t>
            </a:r>
            <a:r>
              <a:rPr lang="en-US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CVD </a:t>
            </a:r>
            <a:r>
              <a:rPr lang="th-TH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ได้รับยาและคำปรึกษา </a:t>
            </a:r>
            <a:r>
              <a:rPr lang="en-US" altLang="en-US" sz="18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50%</a:t>
            </a:r>
          </a:p>
        </p:txBody>
      </p:sp>
      <p:sp>
        <p:nvSpPr>
          <p:cNvPr id="17" name="Text Box 2">
            <a:extLst>
              <a:ext uri="{FF2B5EF4-FFF2-40B4-BE49-F238E27FC236}">
                <a16:creationId xmlns:a16="http://schemas.microsoft.com/office/drawing/2014/main" id="{AF9DD64F-0BF0-49D6-8336-24B864BF8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39" y="4171156"/>
            <a:ext cx="2428875" cy="5842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สร้างเสริมสุขภาพ</a:t>
            </a:r>
          </a:p>
          <a:p>
            <a:pPr algn="ctr"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และวิถีชีวิตในประชากร</a:t>
            </a:r>
          </a:p>
        </p:txBody>
      </p:sp>
      <p:sp>
        <p:nvSpPr>
          <p:cNvPr id="41997" name="Text Box 4">
            <a:extLst>
              <a:ext uri="{FF2B5EF4-FFF2-40B4-BE49-F238E27FC236}">
                <a16:creationId xmlns:a16="http://schemas.microsoft.com/office/drawing/2014/main" id="{955D91BE-D0F3-43FC-AAC7-B9E65A631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4" y="4171156"/>
            <a:ext cx="1900237" cy="584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th-TH" altLang="th-TH" sz="1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ป้องกันการเกิดโรค</a:t>
            </a:r>
          </a:p>
          <a:p>
            <a:pPr algn="ctr"/>
            <a:r>
              <a:rPr lang="th-TH" altLang="th-TH" sz="1600" b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ในกลุ่มเสี่ยงสูง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4073B66E-C0E0-4EA2-9CD0-9055C4D52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75" y="4255294"/>
            <a:ext cx="3060700" cy="5842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ป้องกันและชะลอการดำเนินโรค</a:t>
            </a:r>
          </a:p>
          <a:p>
            <a:pPr algn="ctr">
              <a:defRPr/>
            </a:pPr>
            <a:r>
              <a:rPr lang="th-TH" sz="1600" b="1" dirty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สู่ภาวะแทรกซ้อนและการเป็นซ้ำ</a:t>
            </a:r>
          </a:p>
        </p:txBody>
      </p:sp>
      <p:sp>
        <p:nvSpPr>
          <p:cNvPr id="20" name="Rectangle 44">
            <a:extLst>
              <a:ext uri="{FF2B5EF4-FFF2-40B4-BE49-F238E27FC236}">
                <a16:creationId xmlns:a16="http://schemas.microsoft.com/office/drawing/2014/main" id="{A7F8E3B1-8141-4C07-A990-21C587649882}"/>
              </a:ext>
            </a:extLst>
          </p:cNvPr>
          <p:cNvSpPr/>
          <p:nvPr/>
        </p:nvSpPr>
        <p:spPr>
          <a:xfrm>
            <a:off x="2166939" y="5171282"/>
            <a:ext cx="4357687" cy="100012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>
              <a:defRPr/>
            </a:pPr>
            <a:r>
              <a:rPr lang="th-TH" sz="3200" b="1" dirty="0">
                <a:solidFill>
                  <a:prstClr val="black"/>
                </a:solidFill>
              </a:rPr>
              <a:t>ยุทธศาสตร์สุขภาพดีวิถีชีวิตไทย</a:t>
            </a:r>
          </a:p>
        </p:txBody>
      </p:sp>
      <p:sp>
        <p:nvSpPr>
          <p:cNvPr id="21" name="Rectangle 51">
            <a:extLst>
              <a:ext uri="{FF2B5EF4-FFF2-40B4-BE49-F238E27FC236}">
                <a16:creationId xmlns:a16="http://schemas.microsoft.com/office/drawing/2014/main" id="{81D2BEFE-273E-4491-88B8-F88316748B4C}"/>
              </a:ext>
            </a:extLst>
          </p:cNvPr>
          <p:cNvSpPr/>
          <p:nvPr/>
        </p:nvSpPr>
        <p:spPr>
          <a:xfrm>
            <a:off x="6496051" y="5355431"/>
            <a:ext cx="3643313" cy="7953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b">
            <a:spAutoFit/>
          </a:bodyPr>
          <a:lstStyle/>
          <a:p>
            <a:pPr algn="ctr" defTabSz="888978">
              <a:spcAft>
                <a:spcPct val="35000"/>
              </a:spcAft>
              <a:defRPr/>
            </a:pPr>
            <a:r>
              <a:rPr lang="th-TH" sz="1600" b="1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พัฒนาคลินิกบริการและการจัดการโรค</a:t>
            </a:r>
          </a:p>
          <a:p>
            <a:pPr algn="ctr" defTabSz="888978">
              <a:spcAft>
                <a:spcPct val="35000"/>
              </a:spcAft>
              <a:defRPr/>
            </a:pPr>
            <a:r>
              <a:rPr lang="th-TH" sz="2400" b="1" dirty="0">
                <a:solidFill>
                  <a:prstClr val="white"/>
                </a:solidFill>
              </a:rPr>
              <a:t>-คลินิก </a:t>
            </a:r>
            <a:r>
              <a:rPr lang="en-US" sz="2400" b="1" dirty="0">
                <a:solidFill>
                  <a:prstClr val="white"/>
                </a:solidFill>
              </a:rPr>
              <a:t>NCDs</a:t>
            </a:r>
            <a:r>
              <a:rPr lang="th-TH" sz="2400" b="1" dirty="0">
                <a:solidFill>
                  <a:prstClr val="white"/>
                </a:solidFill>
              </a:rPr>
              <a:t> คุณภาพ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2" name="Rectangle 47">
            <a:extLst>
              <a:ext uri="{FF2B5EF4-FFF2-40B4-BE49-F238E27FC236}">
                <a16:creationId xmlns:a16="http://schemas.microsoft.com/office/drawing/2014/main" id="{600B63C9-10EA-4676-A38A-8A3C05A53F2C}"/>
              </a:ext>
            </a:extLst>
          </p:cNvPr>
          <p:cNvSpPr/>
          <p:nvPr/>
        </p:nvSpPr>
        <p:spPr>
          <a:xfrm>
            <a:off x="1738283" y="6457177"/>
            <a:ext cx="8643999" cy="500043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773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DHB + Service plan NCDs </a:t>
            </a:r>
            <a:r>
              <a:rPr lang="th-TH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ภายใต้ </a:t>
            </a:r>
            <a:r>
              <a:rPr lang="en-US" sz="20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SI3M MODEL</a:t>
            </a:r>
          </a:p>
        </p:txBody>
      </p:sp>
      <p:sp>
        <p:nvSpPr>
          <p:cNvPr id="23" name="ลูกศรขึ้น 22">
            <a:extLst>
              <a:ext uri="{FF2B5EF4-FFF2-40B4-BE49-F238E27FC236}">
                <a16:creationId xmlns:a16="http://schemas.microsoft.com/office/drawing/2014/main" id="{68DE13AA-15D0-4D8F-8CE1-B09F0EEF2CAB}"/>
              </a:ext>
            </a:extLst>
          </p:cNvPr>
          <p:cNvSpPr/>
          <p:nvPr/>
        </p:nvSpPr>
        <p:spPr>
          <a:xfrm>
            <a:off x="4310063" y="4814095"/>
            <a:ext cx="500062" cy="357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ลูกศรขึ้น 23">
            <a:extLst>
              <a:ext uri="{FF2B5EF4-FFF2-40B4-BE49-F238E27FC236}">
                <a16:creationId xmlns:a16="http://schemas.microsoft.com/office/drawing/2014/main" id="{A0328CAC-95F6-49CC-8644-415D4D8E4CEA}"/>
              </a:ext>
            </a:extLst>
          </p:cNvPr>
          <p:cNvSpPr/>
          <p:nvPr/>
        </p:nvSpPr>
        <p:spPr>
          <a:xfrm>
            <a:off x="4024313" y="6099970"/>
            <a:ext cx="500062" cy="357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ลูกศรขึ้น 24">
            <a:extLst>
              <a:ext uri="{FF2B5EF4-FFF2-40B4-BE49-F238E27FC236}">
                <a16:creationId xmlns:a16="http://schemas.microsoft.com/office/drawing/2014/main" id="{D1EBD358-7991-403C-A911-4D32EE46716C}"/>
              </a:ext>
            </a:extLst>
          </p:cNvPr>
          <p:cNvSpPr/>
          <p:nvPr/>
        </p:nvSpPr>
        <p:spPr>
          <a:xfrm>
            <a:off x="7381876" y="6099970"/>
            <a:ext cx="500063" cy="357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ลูกศรขึ้น 25">
            <a:extLst>
              <a:ext uri="{FF2B5EF4-FFF2-40B4-BE49-F238E27FC236}">
                <a16:creationId xmlns:a16="http://schemas.microsoft.com/office/drawing/2014/main" id="{C4571330-9E53-4423-AB53-F725D05B8BDF}"/>
              </a:ext>
            </a:extLst>
          </p:cNvPr>
          <p:cNvSpPr/>
          <p:nvPr/>
        </p:nvSpPr>
        <p:spPr>
          <a:xfrm>
            <a:off x="7381876" y="4814095"/>
            <a:ext cx="500063" cy="35718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2006" name="TextBox 26">
            <a:extLst>
              <a:ext uri="{FF2B5EF4-FFF2-40B4-BE49-F238E27FC236}">
                <a16:creationId xmlns:a16="http://schemas.microsoft.com/office/drawing/2014/main" id="{458F431B-4E4C-4605-BF27-B13F49CA8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6064" y="170656"/>
            <a:ext cx="31373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altLang="th-TH" b="1" u="sng">
                <a:solidFill>
                  <a:srgbClr val="000000"/>
                </a:solidFill>
              </a:rPr>
              <a:t>เป้าหมาย </a:t>
            </a:r>
            <a:r>
              <a:rPr lang="en-US" altLang="th-TH" b="1" u="sng">
                <a:solidFill>
                  <a:srgbClr val="000000"/>
                </a:solidFill>
              </a:rPr>
              <a:t>WHO</a:t>
            </a:r>
            <a:r>
              <a:rPr lang="th-TH" altLang="th-TH" b="1" u="sng">
                <a:solidFill>
                  <a:srgbClr val="000000"/>
                </a:solidFill>
              </a:rPr>
              <a:t> ปี </a:t>
            </a:r>
            <a:r>
              <a:rPr lang="en-US" altLang="th-TH" b="1" u="sng">
                <a:solidFill>
                  <a:srgbClr val="000000"/>
                </a:solidFill>
              </a:rPr>
              <a:t>2568</a:t>
            </a:r>
            <a:endParaRPr lang="th-TH" altLang="th-TH" b="1" u="sng">
              <a:solidFill>
                <a:srgbClr val="000000"/>
              </a:solidFill>
            </a:endParaRPr>
          </a:p>
        </p:txBody>
      </p:sp>
      <p:sp>
        <p:nvSpPr>
          <p:cNvPr id="17431" name="TextBox 27">
            <a:extLst>
              <a:ext uri="{FF2B5EF4-FFF2-40B4-BE49-F238E27FC236}">
                <a16:creationId xmlns:a16="http://schemas.microsoft.com/office/drawing/2014/main" id="{7478B572-1569-419C-96A7-67C28A9A9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6139" y="246856"/>
            <a:ext cx="2801937" cy="419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th-TH" sz="2133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กรอบแนวคิด </a:t>
            </a:r>
            <a:r>
              <a:rPr lang="en-US" sz="2133" b="1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NCDs</a:t>
            </a:r>
            <a:endParaRPr lang="th-TH" sz="2133" b="1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2008" name="Picture 2">
            <a:extLst>
              <a:ext uri="{FF2B5EF4-FFF2-40B4-BE49-F238E27FC236}">
                <a16:creationId xmlns:a16="http://schemas.microsoft.com/office/drawing/2014/main" id="{9636CFB8-7EB4-49A9-A78C-7575EDEB1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13" y="5587207"/>
            <a:ext cx="135731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68751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 36">
            <a:extLst>
              <a:ext uri="{FF2B5EF4-FFF2-40B4-BE49-F238E27FC236}">
                <a16:creationId xmlns:a16="http://schemas.microsoft.com/office/drawing/2014/main" id="{3A8FBE16-1EC9-484F-8A3B-F70724141268}"/>
              </a:ext>
            </a:extLst>
          </p:cNvPr>
          <p:cNvGrpSpPr>
            <a:grpSpLocks/>
          </p:cNvGrpSpPr>
          <p:nvPr/>
        </p:nvGrpSpPr>
        <p:grpSpPr bwMode="auto">
          <a:xfrm>
            <a:off x="279401" y="3153570"/>
            <a:ext cx="11472863" cy="2833687"/>
            <a:chOff x="139149" y="4393608"/>
            <a:chExt cx="8974296" cy="2528880"/>
          </a:xfrm>
        </p:grpSpPr>
        <p:sp>
          <p:nvSpPr>
            <p:cNvPr id="20" name="Rectangle 44">
              <a:extLst>
                <a:ext uri="{FF2B5EF4-FFF2-40B4-BE49-F238E27FC236}">
                  <a16:creationId xmlns:a16="http://schemas.microsoft.com/office/drawing/2014/main" id="{B78F5778-4C59-42A0-8346-358E7A6B7D1E}"/>
                </a:ext>
              </a:extLst>
            </p:cNvPr>
            <p:cNvSpPr/>
            <p:nvPr/>
          </p:nvSpPr>
          <p:spPr>
            <a:xfrm>
              <a:off x="139149" y="4740709"/>
              <a:ext cx="4357383" cy="1161727"/>
            </a:xfrm>
            <a:prstGeom prst="rect">
              <a:avLst/>
            </a:prstGeom>
            <a:solidFill>
              <a:srgbClr val="92D050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>
                <a:defRPr/>
              </a:pPr>
              <a:r>
                <a:rPr lang="th-TH" sz="1600" b="1" u="sng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ลดพฤติกรรม/ปัจจัยเสี่ยงในประชากร</a:t>
              </a:r>
            </a:p>
            <a:p>
              <a:pPr marL="0" lvl="1"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ตำบลจัดการสุขภาพ/ขยายตำบล </a:t>
              </a:r>
              <a:r>
                <a:rPr lang="en-US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Self Care </a:t>
              </a:r>
              <a:r>
                <a:rPr lang="th-TH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นำร่องปี </a:t>
              </a:r>
              <a:r>
                <a:rPr lang="en-US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61</a:t>
              </a:r>
              <a:endPara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marL="0" lvl="1"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สถานที่ทำงาน/</a:t>
              </a:r>
              <a:r>
                <a:rPr lang="th-TH" sz="1600" b="1" dirty="0" err="1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สปก.</a:t>
              </a:r>
              <a:r>
                <a:rPr lang="th-TH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ปลอดโรค ปลอดภัยฯ</a:t>
              </a:r>
            </a:p>
            <a:p>
              <a:pPr marL="0" lvl="1"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การบังคับใช้กฎหมาย (สุรา บุหรี่)</a:t>
              </a:r>
            </a:p>
          </p:txBody>
        </p:sp>
        <p:sp>
          <p:nvSpPr>
            <p:cNvPr id="21" name="Rectangle 51">
              <a:extLst>
                <a:ext uri="{FF2B5EF4-FFF2-40B4-BE49-F238E27FC236}">
                  <a16:creationId xmlns:a16="http://schemas.microsoft.com/office/drawing/2014/main" id="{3DB5DD82-8160-4785-9E40-6F11020928A8}"/>
                </a:ext>
              </a:extLst>
            </p:cNvPr>
            <p:cNvSpPr/>
            <p:nvPr/>
          </p:nvSpPr>
          <p:spPr>
            <a:xfrm>
              <a:off x="4604566" y="4633037"/>
              <a:ext cx="4508879" cy="1180145"/>
            </a:xfrm>
            <a:prstGeom prst="rect">
              <a:avLst/>
            </a:prstGeom>
            <a:solidFill>
              <a:srgbClr val="FFFF00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anchor="b">
              <a:spAutoFit/>
            </a:bodyPr>
            <a:lstStyle/>
            <a:p>
              <a:pPr algn="ctr" defTabSz="888978">
                <a:defRPr/>
              </a:pPr>
              <a:r>
                <a:rPr lang="th-TH" sz="1600" b="1" u="sng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พัฒนาการจัดการโรคและลดเสี่ยงรายบุคคล</a:t>
              </a:r>
            </a:p>
            <a:p>
              <a:pPr defTabSz="888978"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คลินิก </a:t>
              </a:r>
              <a:r>
                <a:rPr lang="en-US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NCD</a:t>
              </a: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</a:t>
              </a:r>
              <a:r>
                <a:rPr lang="en-US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Clinic Plus</a:t>
              </a: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 คุณภาพ</a:t>
              </a:r>
            </a:p>
            <a:p>
              <a:pPr defTabSz="888978"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การจัดบริการคลินิก </a:t>
              </a:r>
              <a:r>
                <a:rPr lang="en-US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CKD Clinic </a:t>
              </a: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คุณภาพ</a:t>
              </a:r>
            </a:p>
            <a:p>
              <a:pPr defTabSz="888978"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คลินิกอดบุหรี่คุณภาพ</a:t>
              </a:r>
            </a:p>
            <a:p>
              <a:pPr defTabSz="888978">
                <a:spcAft>
                  <a:spcPct val="35000"/>
                </a:spcAft>
                <a:buFont typeface="Wingdings" pitchFamily="2" charset="2"/>
                <a:buChar char="v"/>
                <a:defRPr/>
              </a:pPr>
              <a:r>
                <a:rPr lang="th-TH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การประเมินและจัดการโอกาสเสี่ยงต่อ </a:t>
              </a:r>
              <a:r>
                <a:rPr lang="en-US" sz="1600" b="1" dirty="0">
                  <a:solidFill>
                    <a:srgbClr val="0000CC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CVD</a:t>
              </a:r>
              <a:endParaRPr lang="th-TH" sz="16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2" name="Rectangle 47">
              <a:extLst>
                <a:ext uri="{FF2B5EF4-FFF2-40B4-BE49-F238E27FC236}">
                  <a16:creationId xmlns:a16="http://schemas.microsoft.com/office/drawing/2014/main" id="{A0E5043B-D8FF-4193-8BEB-4E46531DB31D}"/>
                </a:ext>
              </a:extLst>
            </p:cNvPr>
            <p:cNvSpPr/>
            <p:nvPr/>
          </p:nvSpPr>
          <p:spPr>
            <a:xfrm>
              <a:off x="214282" y="6514713"/>
              <a:ext cx="8643998" cy="407775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773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DHB + System and Case Manager </a:t>
              </a:r>
              <a:r>
                <a:rPr lang="th-TH" sz="2000" b="1" dirty="0">
                  <a:solidFill>
                    <a:schemeClr val="tx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ระดับจังหวัด/อำเภอ</a:t>
              </a:r>
              <a:endParaRPr lang="en-US" sz="2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3" name="ลูกศรขึ้น 22">
              <a:extLst>
                <a:ext uri="{FF2B5EF4-FFF2-40B4-BE49-F238E27FC236}">
                  <a16:creationId xmlns:a16="http://schemas.microsoft.com/office/drawing/2014/main" id="{27EAE7FB-B692-4BFB-AABF-4E1F9F10ECF2}"/>
                </a:ext>
              </a:extLst>
            </p:cNvPr>
            <p:cNvSpPr/>
            <p:nvPr/>
          </p:nvSpPr>
          <p:spPr>
            <a:xfrm>
              <a:off x="2225328" y="4458778"/>
              <a:ext cx="420962" cy="22101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4" name="ลูกศรขึ้น 23">
              <a:extLst>
                <a:ext uri="{FF2B5EF4-FFF2-40B4-BE49-F238E27FC236}">
                  <a16:creationId xmlns:a16="http://schemas.microsoft.com/office/drawing/2014/main" id="{F77BB01C-D0A2-4BD7-AC10-2BF08DBCBA8B}"/>
                </a:ext>
              </a:extLst>
            </p:cNvPr>
            <p:cNvSpPr/>
            <p:nvPr/>
          </p:nvSpPr>
          <p:spPr>
            <a:xfrm>
              <a:off x="1986908" y="6157449"/>
              <a:ext cx="500435" cy="35701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5" name="ลูกศรขึ้น 24">
              <a:extLst>
                <a:ext uri="{FF2B5EF4-FFF2-40B4-BE49-F238E27FC236}">
                  <a16:creationId xmlns:a16="http://schemas.microsoft.com/office/drawing/2014/main" id="{9999ACEC-C29E-4E3E-988F-000C8DD45B82}"/>
                </a:ext>
              </a:extLst>
            </p:cNvPr>
            <p:cNvSpPr/>
            <p:nvPr/>
          </p:nvSpPr>
          <p:spPr>
            <a:xfrm>
              <a:off x="6493303" y="6157449"/>
              <a:ext cx="500434" cy="357018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6" name="ลูกศรขึ้น 25">
              <a:extLst>
                <a:ext uri="{FF2B5EF4-FFF2-40B4-BE49-F238E27FC236}">
                  <a16:creationId xmlns:a16="http://schemas.microsoft.com/office/drawing/2014/main" id="{B20E215A-7D68-4C51-B8F2-10CCD610651B}"/>
                </a:ext>
              </a:extLst>
            </p:cNvPr>
            <p:cNvSpPr/>
            <p:nvPr/>
          </p:nvSpPr>
          <p:spPr>
            <a:xfrm>
              <a:off x="6413830" y="4393608"/>
              <a:ext cx="419719" cy="221011"/>
            </a:xfrm>
            <a:prstGeom prst="upArrow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EEA9B42E-4ED4-4E87-B1DB-C806CF613A25}"/>
              </a:ext>
            </a:extLst>
          </p:cNvPr>
          <p:cNvSpPr txBox="1"/>
          <p:nvPr/>
        </p:nvSpPr>
        <p:spPr>
          <a:xfrm>
            <a:off x="0" y="170657"/>
            <a:ext cx="12192000" cy="4619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th-TH" altLang="th-TH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กลยุทธ์การดำเนินงาน </a:t>
            </a:r>
            <a:r>
              <a:rPr lang="en-US" altLang="th-TH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NCDs </a:t>
            </a:r>
            <a:r>
              <a:rPr lang="th-TH" altLang="th-TH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</a:t>
            </a:r>
            <a:r>
              <a:rPr lang="th-TH" altLang="th-TH" sz="24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เน้นลดผู้ป่วยโรคเบาหวานรายใหม่</a:t>
            </a:r>
            <a:r>
              <a:rPr lang="th-TH" altLang="th-TH" sz="2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  <a:endParaRPr lang="en-US" sz="2400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30" name="Content Placeholder 5">
            <a:extLst>
              <a:ext uri="{FF2B5EF4-FFF2-40B4-BE49-F238E27FC236}">
                <a16:creationId xmlns:a16="http://schemas.microsoft.com/office/drawing/2014/main" id="{9E8ED0EE-4DAA-4DE8-968A-BE205DF5E911}"/>
              </a:ext>
            </a:extLst>
          </p:cNvPr>
          <p:cNvGraphicFramePr>
            <a:graphicFrameLocks/>
          </p:cNvGraphicFramePr>
          <p:nvPr/>
        </p:nvGraphicFramePr>
        <p:xfrm>
          <a:off x="101600" y="824706"/>
          <a:ext cx="3333750" cy="18002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33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48658">
                <a:tc>
                  <a:txBody>
                    <a:bodyPr/>
                    <a:lstStyle/>
                    <a:p>
                      <a:pPr algn="ctr"/>
                      <a:r>
                        <a:rPr lang="th-TH" sz="15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 พฤติกรรมเสี่ยง</a:t>
                      </a:r>
                    </a:p>
                    <a:p>
                      <a:pPr algn="ctr"/>
                      <a:r>
                        <a:rPr lang="th-TH" sz="15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en-US" sz="15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behavioral</a:t>
                      </a:r>
                      <a:r>
                        <a:rPr lang="en-US" sz="15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risk factor</a:t>
                      </a:r>
                      <a:r>
                        <a:rPr lang="th-TH" sz="1500" baseline="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</a:p>
                  </a:txBody>
                  <a:tcPr marL="121919" marR="121919" marT="45729" marB="4572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สูบบุหรี่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</a:p>
                  </a:txBody>
                  <a:tcPr marL="121919" marR="121919" marT="45729" marB="4572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365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 ดื่มแอลกอฮอล์</a:t>
                      </a:r>
                    </a:p>
                  </a:txBody>
                  <a:tcPr marL="121919" marR="121919" marT="45729" marB="4572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419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การบริโภคอาหารที่ไม่เหมาะสม</a:t>
                      </a:r>
                    </a:p>
                  </a:txBody>
                  <a:tcPr marL="121919" marR="121919" marT="45729" marB="4572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419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กิจกรรมทางกายไม่เพียงพอ</a:t>
                      </a:r>
                    </a:p>
                  </a:txBody>
                  <a:tcPr marL="121919" marR="121919" marT="45729" marB="45729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1" name="Content Placeholder 5">
            <a:extLst>
              <a:ext uri="{FF2B5EF4-FFF2-40B4-BE49-F238E27FC236}">
                <a16:creationId xmlns:a16="http://schemas.microsoft.com/office/drawing/2014/main" id="{CAD0E61B-4F20-422F-877B-DFA94B330A23}"/>
              </a:ext>
            </a:extLst>
          </p:cNvPr>
          <p:cNvGraphicFramePr>
            <a:graphicFrameLocks/>
          </p:cNvGraphicFramePr>
          <p:nvPr/>
        </p:nvGraphicFramePr>
        <p:xfrm>
          <a:off x="4108450" y="780257"/>
          <a:ext cx="3714750" cy="18748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714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9219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th-TH" sz="1600" baseline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การเปลี่ยนแปลง</a:t>
                      </a:r>
                      <a:endParaRPr lang="th-TH" sz="1600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  <a:p>
                      <a:pPr algn="ctr"/>
                      <a:r>
                        <a:rPr lang="th-TH" sz="16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</a:t>
                      </a:r>
                      <a:r>
                        <a:rPr lang="en-US" sz="160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Metabolic</a:t>
                      </a:r>
                      <a:r>
                        <a:rPr lang="en-US" sz="1600" baseline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risk factor</a:t>
                      </a:r>
                      <a:r>
                        <a:rPr lang="th-TH" sz="1600" baseline="0" dirty="0">
                          <a:solidFill>
                            <a:schemeClr val="bg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)</a:t>
                      </a:r>
                      <a:endParaRPr lang="th-TH" sz="1600" b="1" dirty="0">
                        <a:solidFill>
                          <a:schemeClr val="bg1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28" marB="4572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588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ความดันโลหิตสูง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endParaRPr lang="th-TH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28" marB="4572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7401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น้ำตาลในเลือดสูง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endParaRPr lang="th-TH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28" marB="4572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588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น้ำหนักเกินและโรคอ้วน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endParaRPr lang="th-TH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28" marB="4572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3043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ไขมันในเลือดผิดปกติ </a:t>
                      </a:r>
                      <a:r>
                        <a:rPr lang="th-TH" sz="1200" b="1" dirty="0">
                          <a:solidFill>
                            <a:srgbClr val="FF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*</a:t>
                      </a:r>
                      <a:endParaRPr lang="th-TH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28" marB="4572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32" name="Content Placeholder 5">
            <a:extLst>
              <a:ext uri="{FF2B5EF4-FFF2-40B4-BE49-F238E27FC236}">
                <a16:creationId xmlns:a16="http://schemas.microsoft.com/office/drawing/2014/main" id="{D692185E-05AE-462B-B6D2-66A05CC44800}"/>
              </a:ext>
            </a:extLst>
          </p:cNvPr>
          <p:cNvGraphicFramePr>
            <a:graphicFrameLocks/>
          </p:cNvGraphicFramePr>
          <p:nvPr/>
        </p:nvGraphicFramePr>
        <p:xfrm>
          <a:off x="8566150" y="759619"/>
          <a:ext cx="3524250" cy="192563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24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8294">
                <a:tc>
                  <a:txBody>
                    <a:bodyPr/>
                    <a:lstStyle/>
                    <a:p>
                      <a:pPr algn="ctr"/>
                      <a:r>
                        <a:rPr lang="th-TH" sz="1600" dirty="0">
                          <a:solidFill>
                            <a:schemeClr val="tx1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 กลุ่มโรค</a:t>
                      </a:r>
                    </a:p>
                    <a:p>
                      <a:pPr algn="ctr"/>
                      <a:endParaRPr lang="th-TH" sz="12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32" marB="4573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92">
                <a:tc>
                  <a:txBody>
                    <a:bodyPr/>
                    <a:lstStyle/>
                    <a:p>
                      <a:pPr marL="342900" indent="-342900">
                        <a:buNone/>
                      </a:pPr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1. หัวใจและหลอดเลือด</a:t>
                      </a:r>
                      <a:r>
                        <a:rPr lang="en-US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(CVD)</a:t>
                      </a:r>
                      <a:endParaRPr lang="th-TH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32" marB="4573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4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2. เบาหวาน</a:t>
                      </a:r>
                    </a:p>
                  </a:txBody>
                  <a:tcPr marL="121919" marR="121919" marT="45732" marB="4573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3410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3. มะเร็ง</a:t>
                      </a:r>
                    </a:p>
                  </a:txBody>
                  <a:tcPr marL="121919" marR="121919" marT="45732" marB="4573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2930">
                <a:tc>
                  <a:txBody>
                    <a:bodyPr/>
                    <a:lstStyle/>
                    <a:p>
                      <a:r>
                        <a:rPr lang="th-TH" sz="1200" b="1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4.  โรคทางเดินหายใจเรื้อรัง</a:t>
                      </a:r>
                      <a:r>
                        <a:rPr lang="th-TH" sz="1200" b="1" baseline="0" dirty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</a:t>
                      </a:r>
                      <a:endParaRPr lang="th-TH" sz="1200" b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121919" marR="121919" marT="45732" marB="4573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3" name="ลูกศรขวา 32">
            <a:extLst>
              <a:ext uri="{FF2B5EF4-FFF2-40B4-BE49-F238E27FC236}">
                <a16:creationId xmlns:a16="http://schemas.microsoft.com/office/drawing/2014/main" id="{6B9A6E81-3D00-4F31-A9DF-90489ABE9C55}"/>
              </a:ext>
            </a:extLst>
          </p:cNvPr>
          <p:cNvSpPr/>
          <p:nvPr/>
        </p:nvSpPr>
        <p:spPr>
          <a:xfrm>
            <a:off x="3556000" y="1466056"/>
            <a:ext cx="508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4" name="ลูกศรขวา 33">
            <a:extLst>
              <a:ext uri="{FF2B5EF4-FFF2-40B4-BE49-F238E27FC236}">
                <a16:creationId xmlns:a16="http://schemas.microsoft.com/office/drawing/2014/main" id="{659557B6-A3BF-4FB5-85F5-4577F4BBF9EA}"/>
              </a:ext>
            </a:extLst>
          </p:cNvPr>
          <p:cNvSpPr/>
          <p:nvPr/>
        </p:nvSpPr>
        <p:spPr>
          <a:xfrm>
            <a:off x="7924800" y="1466056"/>
            <a:ext cx="508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7" name="สี่เหลี่ยมมุมมน 36">
            <a:extLst>
              <a:ext uri="{FF2B5EF4-FFF2-40B4-BE49-F238E27FC236}">
                <a16:creationId xmlns:a16="http://schemas.microsoft.com/office/drawing/2014/main" id="{92ACAC3D-4C69-42EA-9C09-4095F939F7F0}"/>
              </a:ext>
            </a:extLst>
          </p:cNvPr>
          <p:cNvSpPr/>
          <p:nvPr/>
        </p:nvSpPr>
        <p:spPr>
          <a:xfrm>
            <a:off x="5994400" y="4818856"/>
            <a:ext cx="2057400" cy="533400"/>
          </a:xfrm>
          <a:prstGeom prst="roundRect">
            <a:avLst/>
          </a:prstGeom>
          <a:solidFill>
            <a:srgbClr val="FF99FF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Basic Service </a:t>
            </a:r>
            <a:endParaRPr lang="th-TH" sz="1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9" name="วงรี 38">
            <a:extLst>
              <a:ext uri="{FF2B5EF4-FFF2-40B4-BE49-F238E27FC236}">
                <a16:creationId xmlns:a16="http://schemas.microsoft.com/office/drawing/2014/main" id="{EA82905D-191D-49C7-B8B6-9148D53C4109}"/>
              </a:ext>
            </a:extLst>
          </p:cNvPr>
          <p:cNvSpPr/>
          <p:nvPr/>
        </p:nvSpPr>
        <p:spPr>
          <a:xfrm>
            <a:off x="4165600" y="4856956"/>
            <a:ext cx="1828800" cy="4953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th-TH" sz="1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คัดกรอง</a:t>
            </a:r>
          </a:p>
          <a:p>
            <a:pPr algn="ctr" eaLnBrk="1" hangingPunct="1">
              <a:defRPr/>
            </a:pPr>
            <a:r>
              <a:rPr lang="en-US" sz="14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DM&amp;HT</a:t>
            </a:r>
            <a:endParaRPr lang="th-TH" sz="1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2480C6E1-0EAD-4535-B340-0D6290ECEA98}"/>
              </a:ext>
            </a:extLst>
          </p:cNvPr>
          <p:cNvSpPr/>
          <p:nvPr/>
        </p:nvSpPr>
        <p:spPr>
          <a:xfrm>
            <a:off x="139700" y="6028531"/>
            <a:ext cx="3619500" cy="91440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KPI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จังหวัด</a:t>
            </a:r>
          </a:p>
          <a:p>
            <a:pPr marL="228594" indent="-228594">
              <a:buFontTx/>
              <a:buChar char="-"/>
              <a:defRPr/>
            </a:pPr>
            <a:r>
              <a:rPr lang="th-TH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คลินิก 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NCD Clinic Plus </a:t>
            </a:r>
            <a:r>
              <a:rPr lang="th-TH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คุณภาพ </a:t>
            </a:r>
            <a:endParaRPr lang="en-US" sz="14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28594" indent="-228594">
              <a:buFontTx/>
              <a:buChar char="-"/>
              <a:defRPr/>
            </a:pP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CVD Risk &gt; 30%</a:t>
            </a:r>
            <a:r>
              <a:rPr lang="th-TH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ได้รับการปรับเปลี่ยนพฤติกรรมและส่งต่อพบแพทย์</a:t>
            </a:r>
          </a:p>
        </p:txBody>
      </p:sp>
      <p:sp>
        <p:nvSpPr>
          <p:cNvPr id="41" name="สี่เหลี่ยมผืนผ้า 40">
            <a:extLst>
              <a:ext uri="{FF2B5EF4-FFF2-40B4-BE49-F238E27FC236}">
                <a16:creationId xmlns:a16="http://schemas.microsoft.com/office/drawing/2014/main" id="{D9436FA9-6A4E-447F-88CE-71BA88840B6C}"/>
              </a:ext>
            </a:extLst>
          </p:cNvPr>
          <p:cNvSpPr/>
          <p:nvPr/>
        </p:nvSpPr>
        <p:spPr>
          <a:xfrm>
            <a:off x="4349750" y="6114256"/>
            <a:ext cx="3879850" cy="762000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KPI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เขต</a:t>
            </a:r>
          </a:p>
          <a:p>
            <a:pPr eaLnBrk="1" hangingPunct="1">
              <a:defRPr/>
            </a:pPr>
            <a:r>
              <a:rPr lang="th-TH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DM,HT controlled  40/50%</a:t>
            </a:r>
            <a:endParaRPr lang="th-TH" sz="14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Tx/>
              <a:buChar char="-"/>
              <a:defRPr/>
            </a:pP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DM,HT</a:t>
            </a:r>
            <a:r>
              <a:rPr lang="th-TH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รายใหม่ลดลง/จากกลุ่มเสี่ยง</a:t>
            </a:r>
            <a:r>
              <a:rPr lang="en-US" sz="1400" b="1" dirty="0">
                <a:solidFill>
                  <a:srgbClr val="0000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&lt;2.4%</a:t>
            </a:r>
            <a:endParaRPr lang="th-TH" sz="1400" b="1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2" name="สี่เหลี่ยมผืนผ้า 41">
            <a:extLst>
              <a:ext uri="{FF2B5EF4-FFF2-40B4-BE49-F238E27FC236}">
                <a16:creationId xmlns:a16="http://schemas.microsoft.com/office/drawing/2014/main" id="{4CB01894-3CFC-4F58-ADB3-BCF35CD41D6A}"/>
              </a:ext>
            </a:extLst>
          </p:cNvPr>
          <p:cNvSpPr/>
          <p:nvPr/>
        </p:nvSpPr>
        <p:spPr>
          <a:xfrm>
            <a:off x="8756650" y="6099970"/>
            <a:ext cx="3333750" cy="928687"/>
          </a:xfrm>
          <a:prstGeom prst="rect">
            <a:avLst/>
          </a:prstGeom>
          <a:solidFill>
            <a:srgbClr val="FFFFCC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defRPr/>
            </a:pP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KPI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ประเทศ</a:t>
            </a:r>
          </a:p>
          <a:p>
            <a:pPr marL="285750" indent="-285750">
              <a:buFontTx/>
              <a:buChar char="-"/>
              <a:defRPr/>
            </a:pP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ร้อยละผู้ป่วย </a:t>
            </a: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DM HT </a:t>
            </a: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ได้รับการ</a:t>
            </a:r>
          </a:p>
          <a:p>
            <a:pPr eaLnBrk="1" hangingPunct="1">
              <a:defRPr/>
            </a:pPr>
            <a:r>
              <a:rPr lang="th-TH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ประเมิน </a:t>
            </a: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CVD Risk </a:t>
            </a:r>
            <a:r>
              <a:rPr lang="en-US" sz="1600" b="1" u="sng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&gt;</a:t>
            </a:r>
            <a:r>
              <a:rPr lang="en-US" sz="16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82.5 %</a:t>
            </a:r>
            <a:endParaRPr lang="th-TH" sz="16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" name="ลูกศรขวา 42">
            <a:extLst>
              <a:ext uri="{FF2B5EF4-FFF2-40B4-BE49-F238E27FC236}">
                <a16:creationId xmlns:a16="http://schemas.microsoft.com/office/drawing/2014/main" id="{0010967C-A0F1-4142-A16F-CFA77EFF8A9F}"/>
              </a:ext>
            </a:extLst>
          </p:cNvPr>
          <p:cNvSpPr/>
          <p:nvPr/>
        </p:nvSpPr>
        <p:spPr>
          <a:xfrm>
            <a:off x="3810000" y="6385719"/>
            <a:ext cx="508000" cy="3048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ลูกศรขวา 43">
            <a:extLst>
              <a:ext uri="{FF2B5EF4-FFF2-40B4-BE49-F238E27FC236}">
                <a16:creationId xmlns:a16="http://schemas.microsoft.com/office/drawing/2014/main" id="{B228F191-DF2F-48A5-B07B-8FCB9D83227D}"/>
              </a:ext>
            </a:extLst>
          </p:cNvPr>
          <p:cNvSpPr/>
          <p:nvPr/>
        </p:nvSpPr>
        <p:spPr>
          <a:xfrm>
            <a:off x="8229600" y="6314281"/>
            <a:ext cx="508000" cy="3048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สี่เหลี่ยมผืนผ้า 44">
            <a:extLst>
              <a:ext uri="{FF2B5EF4-FFF2-40B4-BE49-F238E27FC236}">
                <a16:creationId xmlns:a16="http://schemas.microsoft.com/office/drawing/2014/main" id="{1E8E2A16-40E3-460B-813E-913D73D1D7E0}"/>
              </a:ext>
            </a:extLst>
          </p:cNvPr>
          <p:cNvSpPr/>
          <p:nvPr/>
        </p:nvSpPr>
        <p:spPr>
          <a:xfrm>
            <a:off x="5994401" y="2609057"/>
            <a:ext cx="5381625" cy="5238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ปชช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.ได้รับการประเมินและจัดการเพื่อลดโรคหัวใจ</a:t>
            </a:r>
          </a:p>
          <a:p>
            <a:pPr eaLnBrk="1" hangingPunct="1">
              <a:defRPr/>
            </a:pP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และหลอดเลือด</a:t>
            </a:r>
            <a:endParaRPr lang="en-US" sz="1400" dirty="0"/>
          </a:p>
        </p:txBody>
      </p:sp>
      <p:sp>
        <p:nvSpPr>
          <p:cNvPr id="46" name="สี่เหลี่ยมผืนผ้า 45">
            <a:extLst>
              <a:ext uri="{FF2B5EF4-FFF2-40B4-BE49-F238E27FC236}">
                <a16:creationId xmlns:a16="http://schemas.microsoft.com/office/drawing/2014/main" id="{3948D1D4-9D31-47E1-A89A-C20169B000AD}"/>
              </a:ext>
            </a:extLst>
          </p:cNvPr>
          <p:cNvSpPr/>
          <p:nvPr/>
        </p:nvSpPr>
        <p:spPr>
          <a:xfrm>
            <a:off x="1303338" y="2604295"/>
            <a:ext cx="4602162" cy="5238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th-TH" sz="13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ปชช.</a:t>
            </a: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มีพฤติกรรมสุขภาพที่เหมาะสม</a:t>
            </a:r>
          </a:p>
          <a:p>
            <a:pPr eaLnBrk="1" hangingPunct="1">
              <a:defRPr/>
            </a:pPr>
            <a:r>
              <a:rPr lang="th-TH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และลดปัจจัยเสียงต่อโรคไม่ติดต่อ</a:t>
            </a:r>
            <a:endParaRPr lang="en-US" sz="14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7815F3-6223-441E-954A-C7199F7383F9}"/>
              </a:ext>
            </a:extLst>
          </p:cNvPr>
          <p:cNvSpPr txBox="1"/>
          <p:nvPr/>
        </p:nvSpPr>
        <p:spPr>
          <a:xfrm>
            <a:off x="101600" y="3218656"/>
            <a:ext cx="1143000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</a:t>
            </a:r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B69E25-661E-40F4-81A7-E1DE420B0145}"/>
              </a:ext>
            </a:extLst>
          </p:cNvPr>
          <p:cNvSpPr txBox="1"/>
          <p:nvPr/>
        </p:nvSpPr>
        <p:spPr>
          <a:xfrm>
            <a:off x="101600" y="2685256"/>
            <a:ext cx="977900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ผลผลิต</a:t>
            </a:r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BC9AD2-36D2-4E4A-9EA2-2289FFDE6F69}"/>
              </a:ext>
            </a:extLst>
          </p:cNvPr>
          <p:cNvSpPr txBox="1"/>
          <p:nvPr/>
        </p:nvSpPr>
        <p:spPr>
          <a:xfrm>
            <a:off x="1" y="5022056"/>
            <a:ext cx="1192213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1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ขับเคลื่อน</a:t>
            </a:r>
            <a:endParaRPr lang="en-US" sz="18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3068" name="กล่องข้อความ 1">
            <a:extLst>
              <a:ext uri="{FF2B5EF4-FFF2-40B4-BE49-F238E27FC236}">
                <a16:creationId xmlns:a16="http://schemas.microsoft.com/office/drawing/2014/main" id="{B0FAC0B7-D52C-4B1F-A766-2625DD4A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0" y="3134519"/>
            <a:ext cx="1951038" cy="400050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th-TH" sz="2000" b="1">
                <a:latin typeface="TH SarabunPSK" panose="020B0500040200020003" pitchFamily="34" charset="-34"/>
                <a:cs typeface="TH SarabunPSK" panose="020B0500040200020003" pitchFamily="34" charset="-34"/>
              </a:rPr>
              <a:t>Primary Prevention</a:t>
            </a:r>
            <a:endParaRPr lang="th-TH" altLang="th-TH" sz="2000" b="1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069" name="กล่องข้อความ 2">
            <a:extLst>
              <a:ext uri="{FF2B5EF4-FFF2-40B4-BE49-F238E27FC236}">
                <a16:creationId xmlns:a16="http://schemas.microsoft.com/office/drawing/2014/main" id="{74ED910B-573C-4A66-AAFB-8D13D78D9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0350" y="3118645"/>
            <a:ext cx="1568450" cy="401637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Secondary Care</a:t>
            </a:r>
            <a:endParaRPr lang="th-TH" alt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070" name="กล่องข้อความ 34">
            <a:extLst>
              <a:ext uri="{FF2B5EF4-FFF2-40B4-BE49-F238E27FC236}">
                <a16:creationId xmlns:a16="http://schemas.microsoft.com/office/drawing/2014/main" id="{127CE06E-CDC3-4CA2-8813-EBFD30A66A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8600" y="3072606"/>
            <a:ext cx="1530350" cy="400050"/>
          </a:xfrm>
          <a:prstGeom prst="rect">
            <a:avLst/>
          </a:prstGeom>
          <a:solidFill>
            <a:srgbClr val="FF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th-TH" sz="2000">
                <a:latin typeface="TH SarabunPSK" panose="020B0500040200020003" pitchFamily="34" charset="-34"/>
                <a:cs typeface="TH SarabunPSK" panose="020B0500040200020003" pitchFamily="34" charset="-34"/>
              </a:rPr>
              <a:t>Secondary Care</a:t>
            </a:r>
            <a:endParaRPr lang="th-TH" altLang="th-TH" sz="240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04982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แผนผังลำดับงาน: แยก 5"/>
          <p:cNvSpPr/>
          <p:nvPr/>
        </p:nvSpPr>
        <p:spPr>
          <a:xfrm>
            <a:off x="0" y="123360"/>
            <a:ext cx="12192000" cy="911610"/>
          </a:xfrm>
          <a:prstGeom prst="flowChartExtra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th-TH" altLang="th-TH" sz="1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มาตรการ/กิจกรรมการดำเนินงาน </a:t>
            </a:r>
            <a:r>
              <a:rPr lang="en-US" altLang="th-TH" sz="1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NCDs </a:t>
            </a:r>
            <a:endParaRPr lang="th-TH" altLang="th-TH" sz="1800" b="1" dirty="0">
              <a:solidFill>
                <a:srgbClr val="0000CC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>
              <a:defRPr/>
            </a:pPr>
            <a:r>
              <a:rPr lang="th-TH" altLang="th-TH" sz="1800" b="1" dirty="0">
                <a:solidFill>
                  <a:srgbClr val="0000CC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(เน้นลดผู้ป่วยโรคเบาหวาน ความดันโลหิตสูงรายใหม่)</a:t>
            </a:r>
          </a:p>
          <a:p>
            <a:pPr algn="ctr">
              <a:defRPr/>
            </a:pPr>
            <a:endParaRPr lang="en-US" sz="1600" dirty="0">
              <a:solidFill>
                <a:srgbClr val="0000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7" name="Rectangle 44"/>
          <p:cNvSpPr/>
          <p:nvPr/>
        </p:nvSpPr>
        <p:spPr>
          <a:xfrm>
            <a:off x="0" y="2448602"/>
            <a:ext cx="3245076" cy="90604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>
              <a:defRPr/>
            </a:pPr>
            <a:r>
              <a:rPr lang="th-TH" b="1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พัฒนาระบบเฝ้าระวัง</a:t>
            </a:r>
          </a:p>
          <a:p>
            <a:pPr algn="ctr">
              <a:defRPr/>
            </a:pPr>
            <a:r>
              <a:rPr lang="th-TH" b="1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และการจัดการข้อมูล</a:t>
            </a:r>
          </a:p>
        </p:txBody>
      </p:sp>
      <p:sp>
        <p:nvSpPr>
          <p:cNvPr id="8" name="Rectangle 51"/>
          <p:cNvSpPr/>
          <p:nvPr/>
        </p:nvSpPr>
        <p:spPr>
          <a:xfrm>
            <a:off x="3329242" y="2510156"/>
            <a:ext cx="4971149" cy="892552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 defTabSz="888978">
              <a:defRPr/>
            </a:pPr>
            <a:r>
              <a:rPr lang="th-TH" sz="2600" b="1" dirty="0">
                <a:solidFill>
                  <a:prstClr val="white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สร้างการมีส่วนร่วมในการป้องกันและลดปัจจัยเสี่ยงต่อการเกิดโรคเบาหวาน ความดันโลหิตสูง </a:t>
            </a:r>
            <a:endParaRPr lang="en-US" sz="2600" b="1" dirty="0">
              <a:solidFill>
                <a:prstClr val="white"/>
              </a:solidFill>
              <a:latin typeface="TH Baijam" panose="02000506000000020004" pitchFamily="2" charset="-34"/>
              <a:ea typeface="Tahoma" panose="020B0604030504040204" pitchFamily="34" charset="0"/>
              <a:cs typeface="TH Baijam" panose="02000506000000020004" pitchFamily="2" charset="-34"/>
            </a:endParaRPr>
          </a:p>
        </p:txBody>
      </p:sp>
      <p:sp>
        <p:nvSpPr>
          <p:cNvPr id="2" name="ลูกศรลง 1"/>
          <p:cNvSpPr/>
          <p:nvPr/>
        </p:nvSpPr>
        <p:spPr>
          <a:xfrm>
            <a:off x="1265263" y="3411625"/>
            <a:ext cx="525438" cy="46467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" name="ลูกศรลง 11"/>
          <p:cNvSpPr/>
          <p:nvPr/>
        </p:nvSpPr>
        <p:spPr>
          <a:xfrm>
            <a:off x="9989703" y="3396426"/>
            <a:ext cx="525438" cy="3954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ลูกศรลง 13"/>
          <p:cNvSpPr/>
          <p:nvPr/>
        </p:nvSpPr>
        <p:spPr>
          <a:xfrm>
            <a:off x="5580225" y="3443957"/>
            <a:ext cx="525438" cy="30042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47"/>
          <p:cNvSpPr/>
          <p:nvPr/>
        </p:nvSpPr>
        <p:spPr>
          <a:xfrm>
            <a:off x="1318073" y="1167000"/>
            <a:ext cx="10802220" cy="50004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>
              <a:rot lat="0" lon="0" rev="7500000"/>
            </a:lightRig>
          </a:scene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 defTabSz="1066773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DHS + Service plan NCDs </a:t>
            </a:r>
            <a:r>
              <a:rPr lang="th-TH" b="1" dirty="0">
                <a:solidFill>
                  <a:prstClr val="black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ภายใต้ </a:t>
            </a:r>
            <a:r>
              <a:rPr lang="en-US" b="1" dirty="0">
                <a:solidFill>
                  <a:prstClr val="black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SI3M MODEL</a:t>
            </a:r>
          </a:p>
        </p:txBody>
      </p:sp>
      <p:sp>
        <p:nvSpPr>
          <p:cNvPr id="16" name="TextBox 6"/>
          <p:cNvSpPr txBox="1"/>
          <p:nvPr/>
        </p:nvSpPr>
        <p:spPr>
          <a:xfrm>
            <a:off x="143871" y="3928650"/>
            <a:ext cx="3293660" cy="26829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96712" tIns="48351" rIns="96712" bIns="48351">
            <a:spAutoFit/>
          </a:bodyPr>
          <a:lstStyle/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การบันทึกข้อมูล</a:t>
            </a:r>
          </a:p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การลงรหัส </a:t>
            </a:r>
            <a:r>
              <a:rPr lang="en-US" sz="2100" b="1" dirty="0">
                <a:latin typeface="TH Baijam" pitchFamily="2" charset="-34"/>
                <a:cs typeface="TH Baijam" pitchFamily="2" charset="-34"/>
              </a:rPr>
              <a:t>ICD10</a:t>
            </a:r>
          </a:p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การตรวจสอบ</a:t>
            </a:r>
          </a:p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ความถูกต้องข้อมูล</a:t>
            </a:r>
          </a:p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ความครบถ้วน</a:t>
            </a:r>
          </a:p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การใช้ประโยชน์จากข้อมูล</a:t>
            </a:r>
          </a:p>
          <a:p>
            <a:pPr marL="342900" indent="-342900" defTabSz="1044327">
              <a:buFontTx/>
              <a:buChar char="-"/>
              <a:defRPr/>
            </a:pPr>
            <a:r>
              <a:rPr lang="th-TH" sz="2100" b="1" dirty="0">
                <a:latin typeface="TH Baijam" pitchFamily="2" charset="-34"/>
                <a:cs typeface="TH Baijam" pitchFamily="2" charset="-34"/>
              </a:rPr>
              <a:t>การวิเคราะห์ข้อมูล</a:t>
            </a:r>
          </a:p>
          <a:p>
            <a:pPr marL="342900" indent="-342900" defTabSz="1044327">
              <a:buFontTx/>
              <a:buChar char="-"/>
              <a:defRPr/>
            </a:pPr>
            <a:endParaRPr lang="th-TH" sz="2100" b="1" dirty="0">
              <a:latin typeface="TH Baijam" pitchFamily="2" charset="-34"/>
              <a:cs typeface="TH Baijam" pitchFamily="2" charset="-34"/>
            </a:endParaRPr>
          </a:p>
        </p:txBody>
      </p:sp>
      <p:sp>
        <p:nvSpPr>
          <p:cNvPr id="18" name="TextBox 10"/>
          <p:cNvSpPr txBox="1">
            <a:spLocks noChangeArrowheads="1"/>
          </p:cNvSpPr>
          <p:nvPr/>
        </p:nvSpPr>
        <p:spPr bwMode="auto">
          <a:xfrm>
            <a:off x="8442408" y="3791907"/>
            <a:ext cx="3603739" cy="3006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6712" tIns="48351" rIns="96712" bIns="48351">
            <a:spAutoFit/>
          </a:bodyPr>
          <a:lstStyle>
            <a:lvl1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2812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7384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1956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6528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-พัฒนาคลินิก 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NCD Clinic Plus 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เชื่อมโยง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คลินิกชะลอไตเสื่อม (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CKD Clinic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)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-พัฒนาคลินิก 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DPAC 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ใน รพ.และ รพ.สต.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-พัฒนาคลินิกอดบุหรี่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-ประเมินคลินิกคุณภาพใน รพ.ทุกระดับ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ครอบคลุมทุกแห่ง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-การประเมินรับรองคลินิก 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NCD Clinic</a:t>
            </a:r>
          </a:p>
          <a:p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Plus 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เชื่อมโยงคลินิกชะลอไตเสื่อม (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CKD</a:t>
            </a:r>
          </a:p>
          <a:p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Clinic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)</a:t>
            </a:r>
          </a:p>
        </p:txBody>
      </p:sp>
      <p:sp>
        <p:nvSpPr>
          <p:cNvPr id="20" name="TextBox 48"/>
          <p:cNvSpPr txBox="1"/>
          <p:nvPr/>
        </p:nvSpPr>
        <p:spPr>
          <a:xfrm>
            <a:off x="0" y="1171328"/>
            <a:ext cx="106631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sz="2400" b="1" dirty="0"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ขับเคลื่อน</a:t>
            </a:r>
            <a:endParaRPr lang="en-US" sz="2400" b="1" dirty="0">
              <a:latin typeface="TH Baijam" panose="02000506000000020004" pitchFamily="2" charset="-34"/>
              <a:ea typeface="Tahoma" pitchFamily="34" charset="0"/>
              <a:cs typeface="TH Baijam" panose="02000506000000020004" pitchFamily="2" charset="-34"/>
            </a:endParaRPr>
          </a:p>
        </p:txBody>
      </p:sp>
      <p:sp>
        <p:nvSpPr>
          <p:cNvPr id="21" name="TextBox 46"/>
          <p:cNvSpPr txBox="1"/>
          <p:nvPr/>
        </p:nvSpPr>
        <p:spPr>
          <a:xfrm>
            <a:off x="5518641" y="1760816"/>
            <a:ext cx="121700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th-TH" b="1" dirty="0"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มาตรการ</a:t>
            </a:r>
            <a:endParaRPr lang="en-US" sz="1800" b="1" dirty="0">
              <a:latin typeface="TH Baijam" panose="02000506000000020004" pitchFamily="2" charset="-34"/>
              <a:ea typeface="Tahoma" pitchFamily="34" charset="0"/>
              <a:cs typeface="TH Baijam" panose="02000506000000020004" pitchFamily="2" charset="-34"/>
            </a:endParaRPr>
          </a:p>
        </p:txBody>
      </p:sp>
      <p:sp>
        <p:nvSpPr>
          <p:cNvPr id="24" name="Rectangle 51"/>
          <p:cNvSpPr/>
          <p:nvPr/>
        </p:nvSpPr>
        <p:spPr>
          <a:xfrm>
            <a:off x="8384555" y="2448602"/>
            <a:ext cx="3735738" cy="954107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anchor="b">
            <a:spAutoFit/>
          </a:bodyPr>
          <a:lstStyle/>
          <a:p>
            <a:pPr algn="ctr" defTabSz="888978">
              <a:defRPr/>
            </a:pPr>
            <a:r>
              <a:rPr lang="th-TH" b="1" dirty="0">
                <a:solidFill>
                  <a:schemeClr val="tx1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พัฒนาระบบบริหารจัดการและ</a:t>
            </a:r>
          </a:p>
          <a:p>
            <a:pPr algn="ctr" defTabSz="888978">
              <a:defRPr/>
            </a:pPr>
            <a:r>
              <a:rPr lang="th-TH" b="1" dirty="0">
                <a:solidFill>
                  <a:schemeClr val="tx1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การจัดบริการเพื่อลดเสี่ยงลดโรค</a:t>
            </a:r>
            <a:endParaRPr lang="en-US" b="1" dirty="0">
              <a:solidFill>
                <a:schemeClr val="tx1"/>
              </a:solidFill>
              <a:latin typeface="TH Baijam" panose="02000506000000020004" pitchFamily="2" charset="-34"/>
              <a:ea typeface="Tahoma" panose="020B0604030504040204" pitchFamily="34" charset="0"/>
              <a:cs typeface="TH Baijam" panose="02000506000000020004" pitchFamily="2" charset="-34"/>
            </a:endParaRPr>
          </a:p>
        </p:txBody>
      </p:sp>
      <p:sp>
        <p:nvSpPr>
          <p:cNvPr id="25" name="TextBox 10"/>
          <p:cNvSpPr txBox="1">
            <a:spLocks noChangeArrowheads="1"/>
          </p:cNvSpPr>
          <p:nvPr/>
        </p:nvSpPr>
        <p:spPr bwMode="auto">
          <a:xfrm>
            <a:off x="4012945" y="3767066"/>
            <a:ext cx="3854048" cy="3006135"/>
          </a:xfrm>
          <a:prstGeom prst="rect">
            <a:avLst/>
          </a:prstGeom>
          <a:solidFill>
            <a:srgbClr val="99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 lIns="96712" tIns="48351" rIns="96712" bIns="48351">
            <a:spAutoFit/>
          </a:bodyPr>
          <a:lstStyle>
            <a:lvl1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defTabSz="1042988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2812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7384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1956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652838" indent="3175" defTabSz="1042988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-การขับเคลื่อนนโยบาย ผ่าน </a:t>
            </a:r>
            <a:r>
              <a:rPr lang="th-TH" altLang="th-TH" sz="2100" b="1" dirty="0" err="1">
                <a:latin typeface="TH Baijam" panose="02000506000000020004" pitchFamily="2" charset="-34"/>
                <a:cs typeface="TH Baijam" panose="02000506000000020004" pitchFamily="2" charset="-34"/>
              </a:rPr>
              <a:t>พชอ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.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-การคัดกรองความเสี่ยงเบาหวาน 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ความดันโลหิตสูง และ 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CVD Risk</a:t>
            </a:r>
            <a:endParaRPr lang="th-TH" altLang="th-TH" sz="21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-พัฒนาศักยภาพบุคลากรวิทยากรครู ก. 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ด้านการสนับสนุน </a:t>
            </a:r>
            <a:r>
              <a:rPr lang="en-US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Self Care</a:t>
            </a:r>
            <a:endParaRPr lang="th-TH" altLang="th-TH" sz="21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-ขยายตำบลปรับเปลี่ยนพฤติกรรมสุขภาพ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กลุ่มเสี่ยงต่อโรคเมตา</a:t>
            </a:r>
            <a:r>
              <a:rPr lang="th-TH" altLang="th-TH" sz="2100" b="1" dirty="0" err="1">
                <a:latin typeface="TH Baijam" panose="02000506000000020004" pitchFamily="2" charset="-34"/>
                <a:cs typeface="TH Baijam" panose="02000506000000020004" pitchFamily="2" charset="-34"/>
              </a:rPr>
              <a:t>บอลิกซิน</a:t>
            </a:r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โดรม</a:t>
            </a:r>
            <a:endParaRPr lang="en-US" altLang="th-TH" sz="21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-สื่อสารเตือนภาพ ลดหวาน ลดมัน ออกกำลัง</a:t>
            </a:r>
          </a:p>
          <a:p>
            <a:r>
              <a:rPr lang="th-TH" altLang="th-TH" sz="2100" b="1" dirty="0">
                <a:latin typeface="TH Baijam" panose="02000506000000020004" pitchFamily="2" charset="-34"/>
                <a:cs typeface="TH Baijam" panose="02000506000000020004" pitchFamily="2" charset="-34"/>
              </a:rPr>
              <a:t> นั่งสมาธิ งดบุหรี่ และเหล้า เฝ้าระวังฟัน</a:t>
            </a:r>
          </a:p>
        </p:txBody>
      </p:sp>
      <p:cxnSp>
        <p:nvCxnSpPr>
          <p:cNvPr id="4" name="ลูกศรเชื่อมต่อแบบตรง 3"/>
          <p:cNvCxnSpPr/>
          <p:nvPr/>
        </p:nvCxnSpPr>
        <p:spPr>
          <a:xfrm flipH="1">
            <a:off x="2002222" y="1889097"/>
            <a:ext cx="3256049" cy="55950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/>
          <p:cNvCxnSpPr>
            <a:endCxn id="24" idx="0"/>
          </p:cNvCxnSpPr>
          <p:nvPr/>
        </p:nvCxnSpPr>
        <p:spPr>
          <a:xfrm>
            <a:off x="6819806" y="1889097"/>
            <a:ext cx="3432618" cy="559504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/>
          <p:nvPr/>
        </p:nvCxnSpPr>
        <p:spPr>
          <a:xfrm>
            <a:off x="6096000" y="2237115"/>
            <a:ext cx="0" cy="211487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98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C95FE0-9C6D-495C-85C7-A12A210601AD}"/>
              </a:ext>
            </a:extLst>
          </p:cNvPr>
          <p:cNvSpPr txBox="1">
            <a:spLocks/>
          </p:cNvSpPr>
          <p:nvPr/>
        </p:nvSpPr>
        <p:spPr>
          <a:xfrm>
            <a:off x="8626802" y="3034049"/>
            <a:ext cx="3453413" cy="90604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อบรมพัฒนาศักยภาพบุคลากรสาธารณสุข (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 Case Manager</a:t>
            </a:r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ในการวิเคราะห์ข้อมูลและนำข้อมูลโรคไม่ติดติดต่อเรื้อรังมาใช้ประโยชน์</a:t>
            </a: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5816CFF-FF5F-4FB0-A386-A717BDDD13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43" y="4586207"/>
            <a:ext cx="3553741" cy="1829907"/>
          </a:xfrm>
          <a:prstGeom prst="rect">
            <a:avLst/>
          </a:prstGeom>
        </p:spPr>
      </p:pic>
      <p:sp>
        <p:nvSpPr>
          <p:cNvPr id="6" name="Rectangle 44">
            <a:extLst>
              <a:ext uri="{FF2B5EF4-FFF2-40B4-BE49-F238E27FC236}">
                <a16:creationId xmlns:a16="http://schemas.microsoft.com/office/drawing/2014/main" id="{C6A1E018-3FE4-4EE5-8D75-6B36E18FD8F7}"/>
              </a:ext>
            </a:extLst>
          </p:cNvPr>
          <p:cNvSpPr/>
          <p:nvPr/>
        </p:nvSpPr>
        <p:spPr>
          <a:xfrm>
            <a:off x="4439281" y="324066"/>
            <a:ext cx="3236403" cy="906045"/>
          </a:xfrm>
          <a:prstGeom prst="rect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tIns="91440" bIns="91440" spcCol="1270" anchor="ctr"/>
          <a:lstStyle/>
          <a:p>
            <a:pPr algn="ctr">
              <a:defRPr/>
            </a:pPr>
            <a:r>
              <a:rPr lang="th-TH" b="1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พัฒนาระบบเฝ้าระวัง</a:t>
            </a:r>
          </a:p>
          <a:p>
            <a:pPr algn="ctr">
              <a:defRPr/>
            </a:pPr>
            <a:r>
              <a:rPr lang="th-TH" b="1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และการจัดการข้อมูล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CE0C3E3-2526-45FF-9C6E-B0AD7D529D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15" y="532363"/>
            <a:ext cx="3410199" cy="22421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E38F6584-2818-443A-888A-05AE4AEEF5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8" y="4675171"/>
            <a:ext cx="3279298" cy="220007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D413CAE7-C1DA-4EAD-9869-926C513D7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729" y="1500562"/>
            <a:ext cx="3845509" cy="2748029"/>
          </a:xfrm>
          <a:prstGeom prst="rect">
            <a:avLst/>
          </a:prstGeom>
        </p:spPr>
      </p:pic>
      <p:sp>
        <p:nvSpPr>
          <p:cNvPr id="22" name="ชื่อเรื่อง 1">
            <a:extLst>
              <a:ext uri="{FF2B5EF4-FFF2-40B4-BE49-F238E27FC236}">
                <a16:creationId xmlns:a16="http://schemas.microsoft.com/office/drawing/2014/main" id="{5E924ADF-EFBA-4ADE-A54B-04AB5D9274CE}"/>
              </a:ext>
            </a:extLst>
          </p:cNvPr>
          <p:cNvSpPr txBox="1">
            <a:spLocks/>
          </p:cNvSpPr>
          <p:nvPr/>
        </p:nvSpPr>
        <p:spPr>
          <a:xfrm>
            <a:off x="312955" y="2786008"/>
            <a:ext cx="3279297" cy="159897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1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ประชุมพัฒนาระบบข้อมูลสารสนเทศงาน 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NCDs </a:t>
            </a:r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เขตสุขภาพที่ 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โดย ทีมวิทยากรจากศูนย์เทคโนโลยี กระทรวงสาธารณสุข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th-TH" sz="1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วันที่ 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ก.พ. – 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มี.ค.</a:t>
            </a:r>
            <a:r>
              <a:rPr lang="en-US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     </a:t>
            </a:r>
            <a:endParaRPr lang="th-TH" sz="1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ห้องประชุม รพ.หนองคาย</a:t>
            </a:r>
          </a:p>
          <a:p>
            <a:pPr algn="ctr"/>
            <a:r>
              <a:rPr lang="th-TH" sz="1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E92D5286-67DF-4E61-B0AF-06A81CF237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19" y="532362"/>
            <a:ext cx="3490431" cy="19634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2DC7901-5B54-41D3-96AD-FFD6F50F75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626" y="4511061"/>
            <a:ext cx="4352695" cy="236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1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สี่เหลี่ยมผืนผ้า: มุมมน 2058">
            <a:extLst>
              <a:ext uri="{FF2B5EF4-FFF2-40B4-BE49-F238E27FC236}">
                <a16:creationId xmlns:a16="http://schemas.microsoft.com/office/drawing/2014/main" id="{1BF6D5DA-8768-442F-B5AF-C7A5BCA5938A}"/>
              </a:ext>
            </a:extLst>
          </p:cNvPr>
          <p:cNvSpPr/>
          <p:nvPr/>
        </p:nvSpPr>
        <p:spPr>
          <a:xfrm>
            <a:off x="1530553" y="4160649"/>
            <a:ext cx="2649723" cy="476808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39" b="1" dirty="0"/>
          </a:p>
        </p:txBody>
      </p:sp>
      <p:sp>
        <p:nvSpPr>
          <p:cNvPr id="115" name="เมฆ 114"/>
          <p:cNvSpPr/>
          <p:nvPr/>
        </p:nvSpPr>
        <p:spPr>
          <a:xfrm rot="10546274" flipV="1">
            <a:off x="1354151" y="4613387"/>
            <a:ext cx="863474" cy="58593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81" tIns="63991" rIns="127981" bIns="63991" rtlCol="0" anchor="ctr"/>
          <a:lstStyle/>
          <a:p>
            <a:pPr algn="ctr" defTabSz="1279853"/>
            <a:endParaRPr lang="th-TH" sz="2939">
              <a:solidFill>
                <a:prstClr val="white"/>
              </a:solidFill>
            </a:endParaRPr>
          </a:p>
        </p:txBody>
      </p:sp>
      <p:sp>
        <p:nvSpPr>
          <p:cNvPr id="85" name="เมฆ 84"/>
          <p:cNvSpPr/>
          <p:nvPr/>
        </p:nvSpPr>
        <p:spPr>
          <a:xfrm rot="11153844">
            <a:off x="1554984" y="5207578"/>
            <a:ext cx="1696920" cy="1222438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81" tIns="63991" rIns="127981" bIns="63991" rtlCol="0" anchor="ctr"/>
          <a:lstStyle/>
          <a:p>
            <a:pPr algn="ctr" defTabSz="1279853"/>
            <a:endParaRPr lang="th-TH" sz="2939">
              <a:solidFill>
                <a:prstClr val="white"/>
              </a:solidFill>
            </a:endParaRPr>
          </a:p>
        </p:txBody>
      </p:sp>
      <p:sp>
        <p:nvSpPr>
          <p:cNvPr id="82" name="เมฆ 81"/>
          <p:cNvSpPr/>
          <p:nvPr/>
        </p:nvSpPr>
        <p:spPr>
          <a:xfrm>
            <a:off x="1419111" y="959353"/>
            <a:ext cx="1242962" cy="75297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981" tIns="63991" rIns="127981" bIns="63991" rtlCol="0" anchor="ctr"/>
          <a:lstStyle/>
          <a:p>
            <a:pPr algn="ctr" defTabSz="1279853"/>
            <a:endParaRPr lang="th-TH" sz="2939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44896" y="1168260"/>
            <a:ext cx="3457998" cy="6448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79853">
              <a:lnSpc>
                <a:spcPct val="60000"/>
              </a:lnSpc>
            </a:pPr>
            <a:r>
              <a:rPr lang="th-TH" sz="3779" b="1" dirty="0">
                <a:solidFill>
                  <a:srgbClr val="1F497D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สถานการณ์โรคเบาหวาน</a:t>
            </a:r>
            <a:br>
              <a:rPr lang="th-TH" sz="3779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lang="th-TH" sz="1890" b="1" dirty="0">
              <a:solidFill>
                <a:prstClr val="black"/>
              </a:solidFill>
              <a:effectLst>
                <a:glow rad="127000">
                  <a:prstClr val="white"/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27" name="กลุ่ม 26"/>
          <p:cNvGrpSpPr/>
          <p:nvPr/>
        </p:nvGrpSpPr>
        <p:grpSpPr>
          <a:xfrm>
            <a:off x="1468502" y="2812472"/>
            <a:ext cx="3529059" cy="1287404"/>
            <a:chOff x="4489381" y="3335520"/>
            <a:chExt cx="2400995" cy="775015"/>
          </a:xfrm>
        </p:grpSpPr>
        <p:sp>
          <p:nvSpPr>
            <p:cNvPr id="139" name="ตัดมุมสี่เหลี่ยมผืนผ้าหนึ่งมุม 138"/>
            <p:cNvSpPr/>
            <p:nvPr/>
          </p:nvSpPr>
          <p:spPr>
            <a:xfrm>
              <a:off x="5220073" y="3435847"/>
              <a:ext cx="1670303" cy="453095"/>
            </a:xfrm>
            <a:prstGeom prst="snip1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79853"/>
              <a:endParaRPr lang="th-TH" sz="2100">
                <a:solidFill>
                  <a:prstClr val="white"/>
                </a:solidFill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4489381" y="3335520"/>
              <a:ext cx="1035213" cy="775015"/>
              <a:chOff x="4245139" y="4087319"/>
              <a:chExt cx="1224136" cy="1033353"/>
            </a:xfrm>
          </p:grpSpPr>
          <p:sp>
            <p:nvSpPr>
              <p:cNvPr id="124" name="วงรี 123"/>
              <p:cNvSpPr/>
              <p:nvPr/>
            </p:nvSpPr>
            <p:spPr>
              <a:xfrm>
                <a:off x="4245139" y="4087319"/>
                <a:ext cx="1224136" cy="1033353"/>
              </a:xfrm>
              <a:prstGeom prst="ellipse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79853"/>
                <a:endParaRPr lang="th-TH" sz="21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43" name="Picture 19" descr="Image result for work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15722" y="4148180"/>
                <a:ext cx="958997" cy="95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42" name="สี่เหลี่ยมผืนผ้า 141"/>
            <p:cNvSpPr/>
            <p:nvPr/>
          </p:nvSpPr>
          <p:spPr>
            <a:xfrm>
              <a:off x="5182983" y="3514757"/>
              <a:ext cx="1707393" cy="361298"/>
            </a:xfrm>
            <a:prstGeom prst="rect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defTabSz="1279853">
                <a:lnSpc>
                  <a:spcPct val="80000"/>
                </a:lnSpc>
                <a:spcBef>
                  <a:spcPct val="0"/>
                </a:spcBef>
              </a:pPr>
              <a:r>
                <a:rPr lang="en-US" altLang="en-US" sz="20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2,107,482</a:t>
              </a:r>
              <a:r>
                <a:rPr lang="th-TH" altLang="en-US" sz="20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 คน </a:t>
              </a:r>
              <a:br>
                <a:rPr lang="th-TH" altLang="en-US" sz="20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</a:br>
              <a:r>
                <a:rPr lang="th-TH" altLang="en-US" sz="20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(37.</a:t>
              </a:r>
              <a:r>
                <a:rPr lang="en-US" altLang="en-US" sz="2000" b="1" dirty="0">
                  <a:solidFill>
                    <a:schemeClr val="bg1"/>
                  </a:solidFill>
                  <a:latin typeface="TH SarabunPSK" panose="020B0500040200020003" pitchFamily="34" charset="-34"/>
                  <a:ea typeface="Tahoma" panose="020B0604030504040204" pitchFamily="34" charset="0"/>
                  <a:cs typeface="TH SarabunPSK" panose="020B0500040200020003" pitchFamily="34" charset="-34"/>
                </a:rPr>
                <a:t>72 %)</a:t>
              </a:r>
            </a:p>
          </p:txBody>
        </p:sp>
      </p:grpSp>
      <p:sp>
        <p:nvSpPr>
          <p:cNvPr id="2048" name="กล่องข้อความ 2047">
            <a:extLst>
              <a:ext uri="{FF2B5EF4-FFF2-40B4-BE49-F238E27FC236}">
                <a16:creationId xmlns:a16="http://schemas.microsoft.com/office/drawing/2014/main" id="{55605489-BD85-4EDF-AF4D-5E7F36E4F359}"/>
              </a:ext>
            </a:extLst>
          </p:cNvPr>
          <p:cNvSpPr txBox="1"/>
          <p:nvPr/>
        </p:nvSpPr>
        <p:spPr>
          <a:xfrm>
            <a:off x="1834399" y="2480908"/>
            <a:ext cx="210506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ประชากรอายุ 35 ปี ขึ้นไป</a:t>
            </a:r>
            <a:endParaRPr lang="en-US" sz="2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6" name="สี่เหลี่ยมผืนผ้ามุมมน 164">
            <a:extLst>
              <a:ext uri="{FF2B5EF4-FFF2-40B4-BE49-F238E27FC236}">
                <a16:creationId xmlns:a16="http://schemas.microsoft.com/office/drawing/2014/main" id="{5B8DBC37-7599-4FE1-BAF7-23105E732D2C}"/>
              </a:ext>
            </a:extLst>
          </p:cNvPr>
          <p:cNvSpPr/>
          <p:nvPr/>
        </p:nvSpPr>
        <p:spPr>
          <a:xfrm>
            <a:off x="1437412" y="4761496"/>
            <a:ext cx="2752821" cy="644725"/>
          </a:xfrm>
          <a:prstGeom prst="roundRect">
            <a:avLst>
              <a:gd name="adj" fmla="val 50000"/>
            </a:avLst>
          </a:prstGeom>
          <a:solidFill>
            <a:srgbClr val="B3CC8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9853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กลุ่มปกติ 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89.83%</a:t>
            </a:r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99" name="สี่เหลี่ยมผืนผ้ามุมมน 164">
            <a:extLst>
              <a:ext uri="{FF2B5EF4-FFF2-40B4-BE49-F238E27FC236}">
                <a16:creationId xmlns:a16="http://schemas.microsoft.com/office/drawing/2014/main" id="{D1B79B38-445B-4063-8D40-C34CF507761D}"/>
              </a:ext>
            </a:extLst>
          </p:cNvPr>
          <p:cNvSpPr/>
          <p:nvPr/>
        </p:nvSpPr>
        <p:spPr>
          <a:xfrm>
            <a:off x="1415932" y="5544891"/>
            <a:ext cx="2752821" cy="644725"/>
          </a:xfrm>
          <a:prstGeom prst="roundRect">
            <a:avLst>
              <a:gd name="adj" fmla="val 50000"/>
            </a:avLst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9853"/>
            <a:r>
              <a:rPr lang="th-TH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กลุ่มเสี่ยง</a:t>
            </a:r>
            <a:r>
              <a:rPr lang="en-US" sz="2400" b="1" dirty="0">
                <a:solidFill>
                  <a:prstClr val="black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8.48 %</a:t>
            </a:r>
            <a:endParaRPr lang="th-TH" sz="32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1" name="สี่เหลี่ยมผืนผ้ามุมมน 164">
            <a:extLst>
              <a:ext uri="{FF2B5EF4-FFF2-40B4-BE49-F238E27FC236}">
                <a16:creationId xmlns:a16="http://schemas.microsoft.com/office/drawing/2014/main" id="{BA7434DB-2114-49D3-9DB8-3328C64F1AFE}"/>
              </a:ext>
            </a:extLst>
          </p:cNvPr>
          <p:cNvSpPr/>
          <p:nvPr/>
        </p:nvSpPr>
        <p:spPr>
          <a:xfrm>
            <a:off x="1395275" y="6308654"/>
            <a:ext cx="2752821" cy="644725"/>
          </a:xfrm>
          <a:prstGeom prst="roundRect">
            <a:avLst>
              <a:gd name="adj" fmla="val 50000"/>
            </a:avLst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9853"/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กลุ่มสงสัยป่วย 1.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03</a:t>
            </a: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endParaRPr lang="th-TH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52" name="กล่องข้อความ 2051">
            <a:extLst>
              <a:ext uri="{FF2B5EF4-FFF2-40B4-BE49-F238E27FC236}">
                <a16:creationId xmlns:a16="http://schemas.microsoft.com/office/drawing/2014/main" id="{AAC1F30F-EE4E-48BF-A1DA-B27B83226D25}"/>
              </a:ext>
            </a:extLst>
          </p:cNvPr>
          <p:cNvSpPr txBox="1"/>
          <p:nvPr/>
        </p:nvSpPr>
        <p:spPr>
          <a:xfrm>
            <a:off x="1700494" y="4181362"/>
            <a:ext cx="25090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ได้รับการคัดกรอง 9</a:t>
            </a:r>
            <a:r>
              <a:rPr lang="en-US" sz="2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56</a:t>
            </a:r>
            <a:r>
              <a:rPr lang="th-TH" sz="2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2400" b="1" dirty="0">
                <a:effectLst>
                  <a:glow rad="63500">
                    <a:schemeClr val="bg1">
                      <a:alpha val="40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</a:p>
        </p:txBody>
      </p:sp>
      <p:pic>
        <p:nvPicPr>
          <p:cNvPr id="35" name="Picture 2" descr="ผลการค้นหารูปภาพสำหรับ เขตสุขภาพ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958" y="3012659"/>
            <a:ext cx="4807742" cy="357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55605489-BD85-4EDF-AF4D-5E7F36E4F359}"/>
              </a:ext>
            </a:extLst>
          </p:cNvPr>
          <p:cNvSpPr txBox="1"/>
          <p:nvPr/>
        </p:nvSpPr>
        <p:spPr>
          <a:xfrm>
            <a:off x="1878728" y="1667410"/>
            <a:ext cx="2053767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rgbClr val="FFFFFF"/>
            </a:solidFill>
          </a:ln>
        </p:spPr>
        <p:txBody>
          <a:bodyPr wrap="none" rtlCol="0">
            <a:spAutoFit/>
          </a:bodyPr>
          <a:lstStyle/>
          <a:p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ประชากรเขตสุขภาพที่ </a:t>
            </a:r>
            <a:r>
              <a:rPr lang="en-US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endParaRPr lang="th-TH" sz="2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en-US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5,548,817 </a:t>
            </a:r>
            <a:r>
              <a:rPr lang="th-TH" sz="21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  <a:endParaRPr lang="en-US" sz="21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3">
            <a:extLst>
              <a:ext uri="{FF2B5EF4-FFF2-40B4-BE49-F238E27FC236}">
                <a16:creationId xmlns:a16="http://schemas.microsoft.com/office/drawing/2014/main" id="{2A6851A4-B9B1-453E-AD5F-A9410B45E4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6458" y="39391"/>
            <a:ext cx="9582835" cy="977294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txBody>
          <a:bodyPr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การดำเนินงานโครงการสร้างเสริมสุขภาพกลุ่มเสี่ยงต่อโรคเมตาบอล</a:t>
            </a:r>
            <a:r>
              <a:rPr lang="th-TH" sz="2939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ซินโดรม</a:t>
            </a:r>
            <a:endParaRPr lang="en-US" sz="2939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 eaLnBrk="1" hangingPunct="1">
              <a:defRPr/>
            </a:pPr>
            <a:r>
              <a:rPr lang="th-TH" altLang="th-TH" sz="2939" b="1" dirty="0">
                <a:effectLst>
                  <a:outerShdw blurRad="38100" dist="38100" dir="2700000" algn="tl">
                    <a:srgbClr val="000000"/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กลุ่มจังหวัดในเขตสุขภาพที่ </a:t>
            </a:r>
            <a:r>
              <a:rPr lang="en-US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altLang="th-TH" sz="2939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สี่เหลี่ยมผืนผ้ามุมมน 164">
            <a:extLst>
              <a:ext uri="{FF2B5EF4-FFF2-40B4-BE49-F238E27FC236}">
                <a16:creationId xmlns:a16="http://schemas.microsoft.com/office/drawing/2014/main" id="{5CB6DAFF-AE21-4219-AC63-E717FECBC78A}"/>
              </a:ext>
            </a:extLst>
          </p:cNvPr>
          <p:cNvSpPr/>
          <p:nvPr/>
        </p:nvSpPr>
        <p:spPr>
          <a:xfrm>
            <a:off x="6014673" y="1016743"/>
            <a:ext cx="3803467" cy="1393784"/>
          </a:xfrm>
          <a:prstGeom prst="roundRect">
            <a:avLst>
              <a:gd name="adj" fmla="val 50000"/>
            </a:avLst>
          </a:prstGeom>
          <a:solidFill>
            <a:srgbClr val="FFFF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9853"/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โรคเบาหวานรายใหม่จากกลุ่มเสี่ยง </a:t>
            </a:r>
            <a:endParaRPr lang="en-US" sz="21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479969" indent="-479969" algn="ctr" defTabSz="1279853">
              <a:buAutoNum type="arabicPlain" startAt="2560"/>
            </a:pP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1.96</a:t>
            </a:r>
          </a:p>
          <a:p>
            <a:pPr marL="479969" indent="-479969" algn="ctr" defTabSz="1279853">
              <a:buAutoNum type="arabicPlain" startAt="2560"/>
            </a:pP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1.72</a:t>
            </a:r>
          </a:p>
          <a:p>
            <a:pPr marL="479969" indent="-479969" algn="ctr" defTabSz="1279853">
              <a:buAutoNum type="arabicPlain" startAt="2560"/>
            </a:pP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1.78 </a:t>
            </a: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เดือน) 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DF21CB9E-31C2-48D9-9B59-8FF1D3C07E6E}"/>
              </a:ext>
            </a:extLst>
          </p:cNvPr>
          <p:cNvSpPr txBox="1"/>
          <p:nvPr/>
        </p:nvSpPr>
        <p:spPr>
          <a:xfrm>
            <a:off x="4947120" y="2430660"/>
            <a:ext cx="5746317" cy="480131"/>
          </a:xfrm>
          <a:prstGeom prst="rect">
            <a:avLst/>
          </a:prstGeom>
          <a:solidFill>
            <a:srgbClr val="66FF66"/>
          </a:solidFill>
        </p:spPr>
        <p:txBody>
          <a:bodyPr wrap="square" rtlCol="0">
            <a:spAutoFit/>
          </a:bodyPr>
          <a:lstStyle/>
          <a:p>
            <a:pPr algn="ctr" defTabSz="1279853"/>
            <a:r>
              <a:rPr lang="th-TH" sz="252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โรคเบาหวานรายใหม่จากกลุ่มเสี่ยง จำแนกรายจังหวัด ปี </a:t>
            </a:r>
            <a:r>
              <a:rPr lang="en-US" sz="252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</p:txBody>
      </p:sp>
      <p:sp>
        <p:nvSpPr>
          <p:cNvPr id="12" name="วงรี 11">
            <a:extLst>
              <a:ext uri="{FF2B5EF4-FFF2-40B4-BE49-F238E27FC236}">
                <a16:creationId xmlns:a16="http://schemas.microsoft.com/office/drawing/2014/main" id="{4EE76DEF-4D09-40CF-9366-9110006AFEEC}"/>
              </a:ext>
            </a:extLst>
          </p:cNvPr>
          <p:cNvSpPr/>
          <p:nvPr/>
        </p:nvSpPr>
        <p:spPr>
          <a:xfrm>
            <a:off x="5229860" y="3975704"/>
            <a:ext cx="737224" cy="61939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7538D2F-71B1-418B-8555-D6DB1F682D3A}"/>
              </a:ext>
            </a:extLst>
          </p:cNvPr>
          <p:cNvSpPr txBox="1"/>
          <p:nvPr/>
        </p:nvSpPr>
        <p:spPr>
          <a:xfrm>
            <a:off x="5329833" y="4043078"/>
            <a:ext cx="5597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2.25</a:t>
            </a:r>
            <a:endParaRPr lang="th-TH" sz="252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1" name="วงรี 40">
            <a:extLst>
              <a:ext uri="{FF2B5EF4-FFF2-40B4-BE49-F238E27FC236}">
                <a16:creationId xmlns:a16="http://schemas.microsoft.com/office/drawing/2014/main" id="{B66B611D-877B-4D4F-ABE4-9932A0930915}"/>
              </a:ext>
            </a:extLst>
          </p:cNvPr>
          <p:cNvSpPr/>
          <p:nvPr/>
        </p:nvSpPr>
        <p:spPr>
          <a:xfrm>
            <a:off x="6441959" y="6266376"/>
            <a:ext cx="737224" cy="619390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2" name="วงรี 41">
            <a:extLst>
              <a:ext uri="{FF2B5EF4-FFF2-40B4-BE49-F238E27FC236}">
                <a16:creationId xmlns:a16="http://schemas.microsoft.com/office/drawing/2014/main" id="{609B4B1A-D86B-409C-80CD-CFFAA8EBA76B}"/>
              </a:ext>
            </a:extLst>
          </p:cNvPr>
          <p:cNvSpPr/>
          <p:nvPr/>
        </p:nvSpPr>
        <p:spPr>
          <a:xfrm>
            <a:off x="7738515" y="6103261"/>
            <a:ext cx="737224" cy="61939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3" name="วงรี 42">
            <a:extLst>
              <a:ext uri="{FF2B5EF4-FFF2-40B4-BE49-F238E27FC236}">
                <a16:creationId xmlns:a16="http://schemas.microsoft.com/office/drawing/2014/main" id="{BA8C28F1-BFAA-467F-9BCF-B735737E2B5F}"/>
              </a:ext>
            </a:extLst>
          </p:cNvPr>
          <p:cNvSpPr/>
          <p:nvPr/>
        </p:nvSpPr>
        <p:spPr>
          <a:xfrm>
            <a:off x="9099664" y="6103261"/>
            <a:ext cx="737224" cy="61939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4" name="วงรี 43">
            <a:extLst>
              <a:ext uri="{FF2B5EF4-FFF2-40B4-BE49-F238E27FC236}">
                <a16:creationId xmlns:a16="http://schemas.microsoft.com/office/drawing/2014/main" id="{40B93B5D-8D86-4D29-B390-F0D947B8F6D2}"/>
              </a:ext>
            </a:extLst>
          </p:cNvPr>
          <p:cNvSpPr/>
          <p:nvPr/>
        </p:nvSpPr>
        <p:spPr>
          <a:xfrm>
            <a:off x="9924223" y="4156891"/>
            <a:ext cx="737224" cy="61939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5" name="วงรี 44">
            <a:extLst>
              <a:ext uri="{FF2B5EF4-FFF2-40B4-BE49-F238E27FC236}">
                <a16:creationId xmlns:a16="http://schemas.microsoft.com/office/drawing/2014/main" id="{1CE58622-BCC7-4245-AC81-672656BF8FFD}"/>
              </a:ext>
            </a:extLst>
          </p:cNvPr>
          <p:cNvSpPr/>
          <p:nvPr/>
        </p:nvSpPr>
        <p:spPr>
          <a:xfrm>
            <a:off x="8932911" y="2986309"/>
            <a:ext cx="737224" cy="619390"/>
          </a:xfrm>
          <a:prstGeom prst="ellipse">
            <a:avLst/>
          </a:prstGeom>
          <a:solidFill>
            <a:srgbClr val="FFFF66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6" name="วงรี 45">
            <a:extLst>
              <a:ext uri="{FF2B5EF4-FFF2-40B4-BE49-F238E27FC236}">
                <a16:creationId xmlns:a16="http://schemas.microsoft.com/office/drawing/2014/main" id="{03B60ACB-CAE1-49BA-A547-19EB0A11F8AF}"/>
              </a:ext>
            </a:extLst>
          </p:cNvPr>
          <p:cNvSpPr/>
          <p:nvPr/>
        </p:nvSpPr>
        <p:spPr>
          <a:xfrm>
            <a:off x="7083055" y="3175983"/>
            <a:ext cx="737224" cy="61939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7" name="กล่องข้อความ 46">
            <a:extLst>
              <a:ext uri="{FF2B5EF4-FFF2-40B4-BE49-F238E27FC236}">
                <a16:creationId xmlns:a16="http://schemas.microsoft.com/office/drawing/2014/main" id="{CE8CD282-9DFF-4AC1-80C4-1D03B864B9D5}"/>
              </a:ext>
            </a:extLst>
          </p:cNvPr>
          <p:cNvSpPr txBox="1"/>
          <p:nvPr/>
        </p:nvSpPr>
        <p:spPr>
          <a:xfrm>
            <a:off x="10009958" y="4276855"/>
            <a:ext cx="559769" cy="480131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r>
              <a:rPr lang="en-US" sz="252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1.64</a:t>
            </a:r>
            <a:endParaRPr lang="th-TH" sz="252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8" name="กล่องข้อความ 47">
            <a:extLst>
              <a:ext uri="{FF2B5EF4-FFF2-40B4-BE49-F238E27FC236}">
                <a16:creationId xmlns:a16="http://schemas.microsoft.com/office/drawing/2014/main" id="{4EB19E98-555C-440C-A36C-43D48AF1ABB4}"/>
              </a:ext>
            </a:extLst>
          </p:cNvPr>
          <p:cNvSpPr txBox="1"/>
          <p:nvPr/>
        </p:nvSpPr>
        <p:spPr>
          <a:xfrm>
            <a:off x="9224925" y="6189616"/>
            <a:ext cx="5597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1.63</a:t>
            </a:r>
            <a:endParaRPr lang="th-TH" sz="252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49" name="กล่องข้อความ 48">
            <a:extLst>
              <a:ext uri="{FF2B5EF4-FFF2-40B4-BE49-F238E27FC236}">
                <a16:creationId xmlns:a16="http://schemas.microsoft.com/office/drawing/2014/main" id="{05487340-4F4D-4576-8F7A-47FB6E25011B}"/>
              </a:ext>
            </a:extLst>
          </p:cNvPr>
          <p:cNvSpPr txBox="1"/>
          <p:nvPr/>
        </p:nvSpPr>
        <p:spPr>
          <a:xfrm>
            <a:off x="7803109" y="6159810"/>
            <a:ext cx="5597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1.66</a:t>
            </a:r>
            <a:endParaRPr lang="th-TH" sz="252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E6C07A60-76BD-4DE6-850B-E7AB0B3BFE4B}"/>
              </a:ext>
            </a:extLst>
          </p:cNvPr>
          <p:cNvSpPr txBox="1"/>
          <p:nvPr/>
        </p:nvSpPr>
        <p:spPr>
          <a:xfrm>
            <a:off x="6517303" y="6308655"/>
            <a:ext cx="5597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2.20</a:t>
            </a:r>
            <a:endParaRPr lang="th-TH" sz="252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1" name="กล่องข้อความ 50">
            <a:extLst>
              <a:ext uri="{FF2B5EF4-FFF2-40B4-BE49-F238E27FC236}">
                <a16:creationId xmlns:a16="http://schemas.microsoft.com/office/drawing/2014/main" id="{28A78400-5490-41A4-8F45-6903E37C311A}"/>
              </a:ext>
            </a:extLst>
          </p:cNvPr>
          <p:cNvSpPr txBox="1"/>
          <p:nvPr/>
        </p:nvSpPr>
        <p:spPr>
          <a:xfrm>
            <a:off x="8993322" y="3070288"/>
            <a:ext cx="5597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1.79</a:t>
            </a:r>
            <a:endParaRPr lang="th-TH" sz="252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31639D04-9E46-4C7B-8DA0-69E51F7C2640}"/>
              </a:ext>
            </a:extLst>
          </p:cNvPr>
          <p:cNvSpPr txBox="1"/>
          <p:nvPr/>
        </p:nvSpPr>
        <p:spPr>
          <a:xfrm>
            <a:off x="7145392" y="3247233"/>
            <a:ext cx="559769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20" b="1" dirty="0">
                <a:latin typeface="AngsanaUPC" panose="02020603050405020304" pitchFamily="18" charset="-34"/>
                <a:cs typeface="AngsanaUPC" panose="02020603050405020304" pitchFamily="18" charset="-34"/>
              </a:rPr>
              <a:t>1.80</a:t>
            </a:r>
            <a:endParaRPr lang="th-TH" sz="2520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7739DCB6-126E-4828-96B1-D15C422033EB}"/>
              </a:ext>
            </a:extLst>
          </p:cNvPr>
          <p:cNvCxnSpPr>
            <a:cxnSpLocks/>
          </p:cNvCxnSpPr>
          <p:nvPr/>
        </p:nvCxnSpPr>
        <p:spPr>
          <a:xfrm>
            <a:off x="5987433" y="4156892"/>
            <a:ext cx="348600" cy="92391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ลูกศรเชื่อมต่อแบบตรง 55">
            <a:extLst>
              <a:ext uri="{FF2B5EF4-FFF2-40B4-BE49-F238E27FC236}">
                <a16:creationId xmlns:a16="http://schemas.microsoft.com/office/drawing/2014/main" id="{790593DE-6919-4A62-AE16-2E23DE612BF0}"/>
              </a:ext>
            </a:extLst>
          </p:cNvPr>
          <p:cNvCxnSpPr>
            <a:cxnSpLocks/>
          </p:cNvCxnSpPr>
          <p:nvPr/>
        </p:nvCxnSpPr>
        <p:spPr>
          <a:xfrm flipH="1">
            <a:off x="9924223" y="4802630"/>
            <a:ext cx="471775" cy="10372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ลูกศรเชื่อมต่อแบบตรง 56">
            <a:extLst>
              <a:ext uri="{FF2B5EF4-FFF2-40B4-BE49-F238E27FC236}">
                <a16:creationId xmlns:a16="http://schemas.microsoft.com/office/drawing/2014/main" id="{1EAE076E-4ABF-453E-B833-3119C01A201D}"/>
              </a:ext>
            </a:extLst>
          </p:cNvPr>
          <p:cNvCxnSpPr>
            <a:cxnSpLocks/>
          </p:cNvCxnSpPr>
          <p:nvPr/>
        </p:nvCxnSpPr>
        <p:spPr>
          <a:xfrm flipH="1" flipV="1">
            <a:off x="9208241" y="5780194"/>
            <a:ext cx="135527" cy="303053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ลูกศรเชื่อมต่อแบบตรง 57">
            <a:extLst>
              <a:ext uri="{FF2B5EF4-FFF2-40B4-BE49-F238E27FC236}">
                <a16:creationId xmlns:a16="http://schemas.microsoft.com/office/drawing/2014/main" id="{1BA4120C-4C72-4BD5-85FA-114A95DCC605}"/>
              </a:ext>
            </a:extLst>
          </p:cNvPr>
          <p:cNvCxnSpPr>
            <a:cxnSpLocks/>
          </p:cNvCxnSpPr>
          <p:nvPr/>
        </p:nvCxnSpPr>
        <p:spPr>
          <a:xfrm flipH="1">
            <a:off x="8687948" y="3202354"/>
            <a:ext cx="231057" cy="30620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ลูกศรเชื่อมต่อแบบตรง 58">
            <a:extLst>
              <a:ext uri="{FF2B5EF4-FFF2-40B4-BE49-F238E27FC236}">
                <a16:creationId xmlns:a16="http://schemas.microsoft.com/office/drawing/2014/main" id="{7E20D979-4375-49C8-A708-1C29A1A553F2}"/>
              </a:ext>
            </a:extLst>
          </p:cNvPr>
          <p:cNvCxnSpPr>
            <a:cxnSpLocks/>
          </p:cNvCxnSpPr>
          <p:nvPr/>
        </p:nvCxnSpPr>
        <p:spPr>
          <a:xfrm>
            <a:off x="7759829" y="3731780"/>
            <a:ext cx="186548" cy="22691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ลูกศรเชื่อมต่อแบบตรง 59">
            <a:extLst>
              <a:ext uri="{FF2B5EF4-FFF2-40B4-BE49-F238E27FC236}">
                <a16:creationId xmlns:a16="http://schemas.microsoft.com/office/drawing/2014/main" id="{78F8C373-DFF8-4BBD-82FD-EC97730DA314}"/>
              </a:ext>
            </a:extLst>
          </p:cNvPr>
          <p:cNvCxnSpPr>
            <a:cxnSpLocks/>
          </p:cNvCxnSpPr>
          <p:nvPr/>
        </p:nvCxnSpPr>
        <p:spPr>
          <a:xfrm flipV="1">
            <a:off x="8195651" y="5780194"/>
            <a:ext cx="0" cy="30989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ลูกศรเชื่อมต่อแบบตรง 60">
            <a:extLst>
              <a:ext uri="{FF2B5EF4-FFF2-40B4-BE49-F238E27FC236}">
                <a16:creationId xmlns:a16="http://schemas.microsoft.com/office/drawing/2014/main" id="{0FD3F30F-B7AC-433B-83A5-13E9C23FD7E5}"/>
              </a:ext>
            </a:extLst>
          </p:cNvPr>
          <p:cNvCxnSpPr>
            <a:cxnSpLocks/>
            <a:stCxn id="41" idx="0"/>
          </p:cNvCxnSpPr>
          <p:nvPr/>
        </p:nvCxnSpPr>
        <p:spPr>
          <a:xfrm flipV="1">
            <a:off x="6810572" y="5894331"/>
            <a:ext cx="80405" cy="37204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สี่เหลี่ยมผืนผ้ามุมมน 164">
            <a:extLst>
              <a:ext uri="{FF2B5EF4-FFF2-40B4-BE49-F238E27FC236}">
                <a16:creationId xmlns:a16="http://schemas.microsoft.com/office/drawing/2014/main" id="{2A60014C-D983-4104-81F5-B24B29C54AF9}"/>
              </a:ext>
            </a:extLst>
          </p:cNvPr>
          <p:cNvSpPr/>
          <p:nvPr/>
        </p:nvSpPr>
        <p:spPr>
          <a:xfrm>
            <a:off x="5251173" y="2924869"/>
            <a:ext cx="1711724" cy="644725"/>
          </a:xfrm>
          <a:prstGeom prst="roundRect">
            <a:avLst>
              <a:gd name="adj" fmla="val 50000"/>
            </a:avLst>
          </a:prstGeom>
          <a:solidFill>
            <a:srgbClr val="66CCF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79853"/>
            <a:r>
              <a:rPr lang="th-TH" sz="2100" b="1" dirty="0">
                <a:solidFill>
                  <a:prstClr val="black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เกณฑ์ </a:t>
            </a:r>
            <a:r>
              <a:rPr lang="en-US" sz="2100" b="1" u="sng" dirty="0">
                <a:solidFill>
                  <a:prstClr val="black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&lt;</a:t>
            </a:r>
            <a:r>
              <a:rPr lang="en-US" sz="2100" b="1" dirty="0">
                <a:solidFill>
                  <a:prstClr val="black"/>
                </a:solidFill>
                <a:latin typeface="TH SarabunPSK" panose="020B0500040200020003" pitchFamily="34" charset="-34"/>
                <a:ea typeface="Tahoma" pitchFamily="34" charset="0"/>
                <a:cs typeface="TH SarabunPSK" panose="020B0500040200020003" pitchFamily="34" charset="-34"/>
              </a:rPr>
              <a:t> 2.05 %</a:t>
            </a:r>
            <a:endParaRPr lang="th-TH" sz="2939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9908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EDB128C4-B1F6-47C2-A992-E6D4DB2852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8244" y="283209"/>
            <a:ext cx="2096126" cy="524990"/>
          </a:xfrm>
          <a:prstGeom prst="rect">
            <a:avLst/>
          </a:prstGeom>
          <a:solidFill>
            <a:srgbClr val="66CCFF"/>
          </a:solidFill>
          <a:ln>
            <a:noFill/>
          </a:ln>
        </p:spPr>
        <p:txBody>
          <a:bodyPr wrap="square"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แผนงาน/กิจกรรม</a:t>
            </a:r>
          </a:p>
        </p:txBody>
      </p:sp>
      <p:graphicFrame>
        <p:nvGraphicFramePr>
          <p:cNvPr id="3" name="ไดอะแกรม 2">
            <a:extLst>
              <a:ext uri="{FF2B5EF4-FFF2-40B4-BE49-F238E27FC236}">
                <a16:creationId xmlns:a16="http://schemas.microsoft.com/office/drawing/2014/main" id="{08DFA116-1DF4-49DC-8E57-3229BD87417F}"/>
              </a:ext>
            </a:extLst>
          </p:cNvPr>
          <p:cNvGraphicFramePr/>
          <p:nvPr/>
        </p:nvGraphicFramePr>
        <p:xfrm>
          <a:off x="4535334" y="398974"/>
          <a:ext cx="6203491" cy="3448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6FD8C6F-ED9F-4833-A317-BC14D93E6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8522" y="545718"/>
            <a:ext cx="1514957" cy="5249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วิธีดำเนินการ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8F774AFB-967F-4AD5-B773-B324DAAB6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97" y="1177897"/>
            <a:ext cx="2948290" cy="1300587"/>
          </a:xfrm>
          <a:prstGeom prst="rect">
            <a:avLst/>
          </a:prstGeom>
          <a:solidFill>
            <a:srgbClr val="66FF66"/>
          </a:solidFill>
          <a:ln>
            <a:noFill/>
          </a:ln>
        </p:spPr>
        <p:txBody>
          <a:bodyPr wrap="square"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2939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เป้าประสงค์</a:t>
            </a:r>
          </a:p>
          <a:p>
            <a:r>
              <a:rPr lang="th-TH" altLang="th-TH" sz="25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เพื่อลดภาวะเสี่ยงต่อการเกิดโรคเมตาบอล</a:t>
            </a:r>
            <a:r>
              <a:rPr lang="th-TH" altLang="th-TH" sz="252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altLang="th-TH" sz="252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ซินโดรม รายใหม่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A7682D3B-5D8A-43C4-9368-3DF0FBAFA9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177" y="2824668"/>
            <a:ext cx="2791571" cy="84828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ระยะเวลาดำเนินการ</a:t>
            </a:r>
          </a:p>
          <a:p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พ.ย.</a:t>
            </a:r>
            <a:r>
              <a:rPr lang="en-US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2561- 30 </a:t>
            </a:r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มิ.ย.</a:t>
            </a:r>
            <a:r>
              <a:rPr lang="en-US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altLang="th-TH" sz="252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9" name="ไดอะแกรม 8">
            <a:extLst>
              <a:ext uri="{FF2B5EF4-FFF2-40B4-BE49-F238E27FC236}">
                <a16:creationId xmlns:a16="http://schemas.microsoft.com/office/drawing/2014/main" id="{0A1F92CA-AA7F-4346-9772-7B3C1065A2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253884"/>
              </p:ext>
            </p:extLst>
          </p:nvPr>
        </p:nvGraphicFramePr>
        <p:xfrm>
          <a:off x="4501048" y="4049378"/>
          <a:ext cx="6203491" cy="30406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3">
            <a:extLst>
              <a:ext uri="{FF2B5EF4-FFF2-40B4-BE49-F238E27FC236}">
                <a16:creationId xmlns:a16="http://schemas.microsoft.com/office/drawing/2014/main" id="{06F912D7-B71A-4CE6-BE9A-56DA285E8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3175" y="4049379"/>
            <a:ext cx="2791571" cy="848284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txBody>
          <a:bodyPr wrap="square"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กลุ่มเป้าหมาย</a:t>
            </a:r>
          </a:p>
          <a:p>
            <a:pPr algn="ctr"/>
            <a:r>
              <a:rPr lang="en-US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2,999 </a:t>
            </a:r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 (</a:t>
            </a:r>
            <a:r>
              <a:rPr lang="en-US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25 - 59</a:t>
            </a:r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ปี)</a:t>
            </a: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FB3A4148-80AE-4F40-81DC-58AB0FE30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764" y="5391663"/>
            <a:ext cx="2791571" cy="84828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71964" tIns="35992" rIns="71964" bIns="35992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pPr algn="ctr"/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</a:t>
            </a:r>
          </a:p>
          <a:p>
            <a:pPr algn="ctr"/>
            <a:r>
              <a:rPr lang="en-US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4,708,725.30 </a:t>
            </a:r>
            <a:r>
              <a:rPr lang="th-TH" altLang="th-TH" sz="252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sp>
        <p:nvSpPr>
          <p:cNvPr id="12" name="ลูกศร: ลง 11">
            <a:extLst>
              <a:ext uri="{FF2B5EF4-FFF2-40B4-BE49-F238E27FC236}">
                <a16:creationId xmlns:a16="http://schemas.microsoft.com/office/drawing/2014/main" id="{0CD59D66-F0D2-49D5-B183-BF2E262C25A1}"/>
              </a:ext>
            </a:extLst>
          </p:cNvPr>
          <p:cNvSpPr/>
          <p:nvPr/>
        </p:nvSpPr>
        <p:spPr>
          <a:xfrm>
            <a:off x="2706936" y="831572"/>
            <a:ext cx="274259" cy="322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/>
          </a:p>
        </p:txBody>
      </p:sp>
      <p:sp>
        <p:nvSpPr>
          <p:cNvPr id="13" name="ลูกศร: ลง 12">
            <a:extLst>
              <a:ext uri="{FF2B5EF4-FFF2-40B4-BE49-F238E27FC236}">
                <a16:creationId xmlns:a16="http://schemas.microsoft.com/office/drawing/2014/main" id="{CC89AB40-C7BC-498F-B68B-A9EACA45F5B4}"/>
              </a:ext>
            </a:extLst>
          </p:cNvPr>
          <p:cNvSpPr/>
          <p:nvPr/>
        </p:nvSpPr>
        <p:spPr>
          <a:xfrm>
            <a:off x="2746116" y="4935594"/>
            <a:ext cx="274259" cy="322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/>
          </a:p>
        </p:txBody>
      </p:sp>
      <p:sp>
        <p:nvSpPr>
          <p:cNvPr id="14" name="ลูกศร: ลง 13">
            <a:extLst>
              <a:ext uri="{FF2B5EF4-FFF2-40B4-BE49-F238E27FC236}">
                <a16:creationId xmlns:a16="http://schemas.microsoft.com/office/drawing/2014/main" id="{ABD91906-0CDE-43F0-8861-43E937E8E899}"/>
              </a:ext>
            </a:extLst>
          </p:cNvPr>
          <p:cNvSpPr/>
          <p:nvPr/>
        </p:nvSpPr>
        <p:spPr>
          <a:xfrm>
            <a:off x="2706935" y="3685534"/>
            <a:ext cx="274259" cy="322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/>
          </a:p>
        </p:txBody>
      </p:sp>
      <p:sp>
        <p:nvSpPr>
          <p:cNvPr id="15" name="ลูกศร: ลง 14">
            <a:extLst>
              <a:ext uri="{FF2B5EF4-FFF2-40B4-BE49-F238E27FC236}">
                <a16:creationId xmlns:a16="http://schemas.microsoft.com/office/drawing/2014/main" id="{1FC6CE44-080B-4DDA-9FB2-71CC7D58910F}"/>
              </a:ext>
            </a:extLst>
          </p:cNvPr>
          <p:cNvSpPr/>
          <p:nvPr/>
        </p:nvSpPr>
        <p:spPr>
          <a:xfrm>
            <a:off x="2706936" y="2497168"/>
            <a:ext cx="274259" cy="3229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/>
          </a:p>
        </p:txBody>
      </p:sp>
      <p:sp>
        <p:nvSpPr>
          <p:cNvPr id="17" name="ลูกศร: ขวา 16">
            <a:extLst>
              <a:ext uri="{FF2B5EF4-FFF2-40B4-BE49-F238E27FC236}">
                <a16:creationId xmlns:a16="http://schemas.microsoft.com/office/drawing/2014/main" id="{8E289158-E0BE-4602-BD5A-EFBA6D7D86C5}"/>
              </a:ext>
            </a:extLst>
          </p:cNvPr>
          <p:cNvSpPr/>
          <p:nvPr/>
        </p:nvSpPr>
        <p:spPr>
          <a:xfrm>
            <a:off x="4275763" y="5641911"/>
            <a:ext cx="225286" cy="2840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939"/>
          </a:p>
        </p:txBody>
      </p:sp>
    </p:spTree>
    <p:extLst>
      <p:ext uri="{BB962C8B-B14F-4D97-AF65-F5344CB8AC3E}">
        <p14:creationId xmlns:p14="http://schemas.microsoft.com/office/powerpoint/2010/main" val="2921578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ไดอะแกรม 2">
            <a:extLst>
              <a:ext uri="{FF2B5EF4-FFF2-40B4-BE49-F238E27FC236}">
                <a16:creationId xmlns:a16="http://schemas.microsoft.com/office/drawing/2014/main" id="{38BBA9C2-3137-41D8-B6D9-CD31704673AE}"/>
              </a:ext>
            </a:extLst>
          </p:cNvPr>
          <p:cNvGraphicFramePr/>
          <p:nvPr/>
        </p:nvGraphicFramePr>
        <p:xfrm>
          <a:off x="584462" y="1047349"/>
          <a:ext cx="11558381" cy="5165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CCBF233-8519-487C-BB1D-663DCA4C46D7}"/>
              </a:ext>
            </a:extLst>
          </p:cNvPr>
          <p:cNvSpPr txBox="1"/>
          <p:nvPr/>
        </p:nvSpPr>
        <p:spPr>
          <a:xfrm>
            <a:off x="1621410" y="4506986"/>
            <a:ext cx="1225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1.</a:t>
            </a:r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ขั้นเตรียม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1FBE0799-4810-4312-9A13-97DC33586018}"/>
              </a:ext>
            </a:extLst>
          </p:cNvPr>
          <p:cNvSpPr txBox="1"/>
          <p:nvPr/>
        </p:nvSpPr>
        <p:spPr>
          <a:xfrm>
            <a:off x="2622222" y="3502554"/>
            <a:ext cx="1225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2.</a:t>
            </a:r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คืนข้อมูล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77AEB8FC-942E-4B7F-838F-90DF7755F956}"/>
              </a:ext>
            </a:extLst>
          </p:cNvPr>
          <p:cNvSpPr txBox="1"/>
          <p:nvPr/>
        </p:nvSpPr>
        <p:spPr>
          <a:xfrm>
            <a:off x="3962399" y="2646286"/>
            <a:ext cx="1627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3.</a:t>
            </a:r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สร้างองค์ความรู้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A70EAD73-E276-46C8-8481-1F5A11A4049A}"/>
              </a:ext>
            </a:extLst>
          </p:cNvPr>
          <p:cNvSpPr txBox="1"/>
          <p:nvPr/>
        </p:nvSpPr>
        <p:spPr>
          <a:xfrm>
            <a:off x="5414127" y="1986410"/>
            <a:ext cx="13731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4.</a:t>
            </a:r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ฝึกปฏิบัติจริง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140DB292-54D8-4A45-816E-4E14AC688485}"/>
              </a:ext>
            </a:extLst>
          </p:cNvPr>
          <p:cNvSpPr txBox="1"/>
          <p:nvPr/>
        </p:nvSpPr>
        <p:spPr>
          <a:xfrm>
            <a:off x="7384329" y="1496215"/>
            <a:ext cx="2165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5.</a:t>
            </a:r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สร้างพลังอำนาจตนเอง</a:t>
            </a:r>
          </a:p>
        </p:txBody>
      </p:sp>
      <p:sp>
        <p:nvSpPr>
          <p:cNvPr id="9" name="คำบรรยายภาพแบบวงรี 16">
            <a:extLst>
              <a:ext uri="{FF2B5EF4-FFF2-40B4-BE49-F238E27FC236}">
                <a16:creationId xmlns:a16="http://schemas.microsoft.com/office/drawing/2014/main" id="{6ABAE338-7585-4314-9560-7EFEF609988B}"/>
              </a:ext>
            </a:extLst>
          </p:cNvPr>
          <p:cNvSpPr/>
          <p:nvPr/>
        </p:nvSpPr>
        <p:spPr>
          <a:xfrm>
            <a:off x="5590096" y="255498"/>
            <a:ext cx="2799701" cy="910357"/>
          </a:xfrm>
          <a:prstGeom prst="wedgeEllipseCallout">
            <a:avLst>
              <a:gd name="adj1" fmla="val 1025"/>
              <a:gd name="adj2" fmla="val 83323"/>
            </a:avLst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b="1" dirty="0">
                <a:latin typeface="TH Baijam" panose="02000506000000020004" pitchFamily="2" charset="-34"/>
                <a:cs typeface="TH Baijam" panose="02000506000000020004" pitchFamily="2" charset="-34"/>
              </a:rPr>
              <a:t>กระบวนการ</a:t>
            </a:r>
            <a:r>
              <a:rPr lang="en-US" b="1" dirty="0">
                <a:latin typeface="TH Baijam" panose="02000506000000020004" pitchFamily="2" charset="-34"/>
                <a:cs typeface="TH Baijam" panose="02000506000000020004" pitchFamily="2" charset="-34"/>
              </a:rPr>
              <a:t> Self Care</a:t>
            </a:r>
            <a:endParaRPr lang="th-TH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10" name="เมฆ 9">
            <a:extLst>
              <a:ext uri="{FF2B5EF4-FFF2-40B4-BE49-F238E27FC236}">
                <a16:creationId xmlns:a16="http://schemas.microsoft.com/office/drawing/2014/main" id="{5FC7CC78-19D3-489E-B91D-734FE167C648}"/>
              </a:ext>
            </a:extLst>
          </p:cNvPr>
          <p:cNvSpPr/>
          <p:nvPr/>
        </p:nvSpPr>
        <p:spPr>
          <a:xfrm>
            <a:off x="49158" y="235248"/>
            <a:ext cx="5088450" cy="1260968"/>
          </a:xfrm>
          <a:prstGeom prst="cloud">
            <a:avLst/>
          </a:prstGeom>
          <a:solidFill>
            <a:srgbClr val="66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จัดอบรมวิทยากรครู ก. เขตสุขภาพที่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72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วันที่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12 -14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โรงแรมเดอะพรรณราย อ.เมือง จ.อุดรธานี</a:t>
            </a:r>
            <a:endParaRPr lang="en-US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6BC5694-4C96-4770-BC5E-BE6EDA5895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260" y="1330176"/>
            <a:ext cx="3225064" cy="3822523"/>
          </a:xfrm>
          <a:prstGeom prst="rect">
            <a:avLst/>
          </a:prstGeom>
        </p:spPr>
      </p:pic>
      <p:sp>
        <p:nvSpPr>
          <p:cNvPr id="13" name="เมฆ 12">
            <a:extLst>
              <a:ext uri="{FF2B5EF4-FFF2-40B4-BE49-F238E27FC236}">
                <a16:creationId xmlns:a16="http://schemas.microsoft.com/office/drawing/2014/main" id="{20FCE613-AD8E-4CCC-B0EF-0850FF27D25C}"/>
              </a:ext>
            </a:extLst>
          </p:cNvPr>
          <p:cNvSpPr/>
          <p:nvPr/>
        </p:nvSpPr>
        <p:spPr>
          <a:xfrm>
            <a:off x="6236475" y="4276613"/>
            <a:ext cx="5967166" cy="1143767"/>
          </a:xfrm>
          <a:prstGeom prst="cloud">
            <a:avLst/>
          </a:prstGeom>
          <a:solidFill>
            <a:srgbClr val="66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จัดอบรมกลุ่มเสี่ยงต่อโรคเมตาบอล</a:t>
            </a:r>
            <a:r>
              <a:rPr lang="th-TH" sz="2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ซินโดรมจำนวน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372</a:t>
            </a: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ช่วงเมษายน – พฤษภาคม 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  <a:p>
            <a:pPr algn="ctr"/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ติดตามกลุ่มเสี่ยงต่อเนื่อง พฤษภาคม-กรกฎาคม</a:t>
            </a:r>
            <a:r>
              <a:rPr lang="en-US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2562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694C083E-0D8A-47CC-BBF9-BB516051D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5696" y="5420380"/>
            <a:ext cx="1792379" cy="146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C17C557-85BF-4878-8320-D29B493EF2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9920" y="5490489"/>
            <a:ext cx="1804572" cy="1322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773CC35-E5A5-4CF6-90E6-6FE87332D4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02808" y="5703098"/>
            <a:ext cx="1792379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29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เมฆ 1">
            <a:extLst>
              <a:ext uri="{FF2B5EF4-FFF2-40B4-BE49-F238E27FC236}">
                <a16:creationId xmlns:a16="http://schemas.microsoft.com/office/drawing/2014/main" id="{B3C5F5DA-152F-40BD-B20F-BA683F35D6C6}"/>
              </a:ext>
            </a:extLst>
          </p:cNvPr>
          <p:cNvSpPr/>
          <p:nvPr/>
        </p:nvSpPr>
        <p:spPr>
          <a:xfrm>
            <a:off x="3347318" y="4016149"/>
            <a:ext cx="5293433" cy="1478414"/>
          </a:xfrm>
          <a:prstGeom prst="cloud">
            <a:avLst/>
          </a:prstGeom>
          <a:solidFill>
            <a:srgbClr val="66CCFF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12 -14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</a:p>
          <a:p>
            <a:pPr algn="ctr"/>
            <a:r>
              <a:rPr lang="en-US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72</a:t>
            </a:r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ณ โรงแรมเดอะพรรณราย 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อ.เมือง จ.อุดรธานี</a:t>
            </a:r>
            <a:endParaRPr lang="en-US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เมฆ 2">
            <a:extLst>
              <a:ext uri="{FF2B5EF4-FFF2-40B4-BE49-F238E27FC236}">
                <a16:creationId xmlns:a16="http://schemas.microsoft.com/office/drawing/2014/main" id="{6178F94A-B512-4890-818B-BFDA52E1C25A}"/>
              </a:ext>
            </a:extLst>
          </p:cNvPr>
          <p:cNvSpPr/>
          <p:nvPr/>
        </p:nvSpPr>
        <p:spPr>
          <a:xfrm>
            <a:off x="1642323" y="263965"/>
            <a:ext cx="4071122" cy="821093"/>
          </a:xfrm>
          <a:prstGeom prst="cloud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89B663F-BF5E-4FD8-9284-99797C35E701}"/>
              </a:ext>
            </a:extLst>
          </p:cNvPr>
          <p:cNvSpPr txBox="1"/>
          <p:nvPr/>
        </p:nvSpPr>
        <p:spPr>
          <a:xfrm>
            <a:off x="1878749" y="414285"/>
            <a:ext cx="795121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   การขับเคลื่อน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Self Care</a:t>
            </a:r>
            <a:endParaRPr lang="th-TH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endParaRPr lang="th-TH" sz="18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จัดอบรมวิทยากรครู ก. เพื่อการปรับเปลี่ยนพฤติกรรมสุขภาพกลุ่มเสี่ยง</a:t>
            </a:r>
          </a:p>
          <a:p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ต่อโรคเมตาบอล</a:t>
            </a:r>
            <a:r>
              <a:rPr lang="th-TH" sz="3200" b="1" dirty="0" err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ซินโดรม เขตสุขภาพที่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D7C2018-FE13-4822-8C40-F37F0EAA8A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33" y="2371794"/>
            <a:ext cx="3186208" cy="1903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090E4A2-24F2-4F19-BB75-7CCBF5254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142" y="1946183"/>
            <a:ext cx="2759955" cy="206996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C94A56A3-2461-488B-9595-5EEB07CEC2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959" y="4158240"/>
            <a:ext cx="1876874" cy="2315563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89664C9D-CCC5-4628-9A0C-27998748B1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29" y="4820935"/>
            <a:ext cx="2388636" cy="1964094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D30100D1-FD18-4E4C-A794-BE56DE6E91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81" y="5309320"/>
            <a:ext cx="2759955" cy="1626031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BF08ED8-DBE1-4C4E-B45D-07156E31E2B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1" y="4796810"/>
            <a:ext cx="3020435" cy="1764510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DD156D0-1D22-4736-99BF-6D4E6AF4F3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381" y="2223442"/>
            <a:ext cx="3499541" cy="1846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449164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เมฆ 1">
            <a:extLst>
              <a:ext uri="{FF2B5EF4-FFF2-40B4-BE49-F238E27FC236}">
                <a16:creationId xmlns:a16="http://schemas.microsoft.com/office/drawing/2014/main" id="{305D5104-41D3-40F0-85EE-1638BE4A1B04}"/>
              </a:ext>
            </a:extLst>
          </p:cNvPr>
          <p:cNvSpPr/>
          <p:nvPr/>
        </p:nvSpPr>
        <p:spPr>
          <a:xfrm>
            <a:off x="2529806" y="221651"/>
            <a:ext cx="5340085" cy="1129003"/>
          </a:xfrm>
          <a:prstGeom prst="cloud">
            <a:avLst/>
          </a:prstGeom>
          <a:solidFill>
            <a:srgbClr val="FFFF00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แผนการดำเนินการ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3CC36247-CC2E-49EE-8263-660583958EA5}"/>
              </a:ext>
            </a:extLst>
          </p:cNvPr>
          <p:cNvGraphicFramePr>
            <a:graphicFrameLocks noGrp="1"/>
          </p:cNvGraphicFramePr>
          <p:nvPr/>
        </p:nvGraphicFramePr>
        <p:xfrm>
          <a:off x="1873899" y="1479947"/>
          <a:ext cx="8444205" cy="545540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37118">
                  <a:extLst>
                    <a:ext uri="{9D8B030D-6E8A-4147-A177-3AD203B41FA5}">
                      <a16:colId xmlns:a16="http://schemas.microsoft.com/office/drawing/2014/main" val="946358532"/>
                    </a:ext>
                  </a:extLst>
                </a:gridCol>
                <a:gridCol w="4892352">
                  <a:extLst>
                    <a:ext uri="{9D8B030D-6E8A-4147-A177-3AD203B41FA5}">
                      <a16:colId xmlns:a16="http://schemas.microsoft.com/office/drawing/2014/main" val="57669406"/>
                    </a:ext>
                  </a:extLst>
                </a:gridCol>
                <a:gridCol w="2814735">
                  <a:extLst>
                    <a:ext uri="{9D8B030D-6E8A-4147-A177-3AD203B41FA5}">
                      <a16:colId xmlns:a16="http://schemas.microsoft.com/office/drawing/2014/main" val="1511021786"/>
                    </a:ext>
                  </a:extLst>
                </a:gridCol>
              </a:tblGrid>
              <a:tr h="609082"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กิจกรรม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วัน เดือน ปี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0988071"/>
                  </a:ext>
                </a:extLst>
              </a:tr>
              <a:tr h="8184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ประชุมวิทยากรครู ก.ทำแผนปรับเปลี่ยนพฤติกรรมตำบลเป้าหมาย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มีนาคม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340004"/>
                  </a:ext>
                </a:extLst>
              </a:tr>
              <a:tr h="8184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ดำเนินการจัดอบรมปรับเปลี่ยน ด้วยกระบวนการ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Self Care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ในตำบลเป้าหมาย</a:t>
                      </a:r>
                      <a:endParaRPr lang="en-US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เมษายน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– 3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พฤษภาคม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642382"/>
                  </a:ext>
                </a:extLst>
              </a:tr>
              <a:tr h="8184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ติดตามกลุ่มเสี่ยงเป้าหมายสัปดาห์ที่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1,2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เดือนที่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และเดือนที่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พฤษภาคม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– 15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มิถุนายน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109444"/>
                  </a:ext>
                </a:extLst>
              </a:tr>
              <a:tr h="8184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ทุกจังหวัดสรุปผลการดำเนินงานฯ ส่งให้สำนักงานสาธารณสุขจังหวัดหนองคาย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มิถุนายน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2562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2707868"/>
                  </a:ext>
                </a:extLst>
              </a:tr>
              <a:tr h="81841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24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 สำนักงานสาธารณสุขจังหวัดหนองคายรวบรวมและสรุปผลงานภาพรวมเขต ส่ง </a:t>
                      </a:r>
                      <a:r>
                        <a:rPr lang="th-TH" sz="2400" b="1" dirty="0" err="1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สปสช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 เขต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อุดรธานี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 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กรกฎาคม </a:t>
                      </a:r>
                      <a:r>
                        <a:rPr lang="en-US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2562</a:t>
                      </a:r>
                      <a:r>
                        <a:rPr lang="th-TH" sz="24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7879268"/>
                  </a:ext>
                </a:extLst>
              </a:tr>
            </a:tbl>
          </a:graphicData>
        </a:graphic>
      </p:graphicFrame>
      <p:pic>
        <p:nvPicPr>
          <p:cNvPr id="1026" name="Picture 2" descr="à¸à¸¥à¸à¸²à¸£à¸à¹à¸à¸«à¸²à¸£à¸¹à¸à¸ à¸²à¸à¸ªà¸³à¸«à¸£à¸±à¸ à¸£à¸¹à¸à¸à¸²à¸¬à¸´à¸à¸²à¸à¸­à¸à¹à¸§à¸¥à¸²">
            <a:extLst>
              <a:ext uri="{FF2B5EF4-FFF2-40B4-BE49-F238E27FC236}">
                <a16:creationId xmlns:a16="http://schemas.microsoft.com/office/drawing/2014/main" id="{A3BC9292-F2F1-4B22-9D2C-5955D3001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591" y="263963"/>
            <a:ext cx="1792302" cy="127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81C4B1A-40DD-45FA-A040-0330828D8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" y="948474"/>
            <a:ext cx="1792302" cy="1215984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672D5E2D-5E9F-4A05-91D8-DF0226F84F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" y="2364221"/>
            <a:ext cx="1792302" cy="1325122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2822F018-95C8-430F-896B-8193F8A05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" y="3943592"/>
            <a:ext cx="1792302" cy="146514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1821243-97C9-4F5B-B9B7-14D2D3667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4" y="5662983"/>
            <a:ext cx="1792302" cy="1272366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95DD251D-4AF3-4C47-B7ED-2115521092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03" y="948474"/>
            <a:ext cx="1805189" cy="121598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A8375558-C8AA-4471-9E13-6E38951454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103" y="2364221"/>
            <a:ext cx="1805189" cy="1325122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B8FC0C3D-8A18-4933-90B4-54057E6234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93577" y="3737419"/>
            <a:ext cx="1465142" cy="1768516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DD5654C5-FE79-4848-9BF9-DE3EF431CD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891" y="5554011"/>
            <a:ext cx="1805189" cy="132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574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5DD70666-38B1-46F5-BD7A-F0268AC00C90}"/>
              </a:ext>
            </a:extLst>
          </p:cNvPr>
          <p:cNvSpPr/>
          <p:nvPr/>
        </p:nvSpPr>
        <p:spPr>
          <a:xfrm>
            <a:off x="797511" y="1047878"/>
            <a:ext cx="10596978" cy="52295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การประเมินโครงการ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1.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ร้อยละ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100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มีการดำเนินงานตามกิจกรรมที่กำหนด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2.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ร้อยละ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80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ของผู้เข้าร่วมโครงการทั้งหมด มีการรับรู้ความสามารถในการปรับเปลี่ยนพฤติกรรมสุขภาพด้านอาหาร การออกกำลังกาย การจัดการด้านอารมณ์ การลด ละ เลิกบุหรี่ และแอลกอฮอล์ได้ด้วยตนเองในระดับมากเพิ่มมากขึ้นจากก่อนเข้าร่วมโครงการโดยวัดจากแบบสอบถาม 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3.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ร้อยละ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80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ของผู้เข้าร่วมโครงการทั้งหมด มีการดูแล และการกำกับพฤติกรรมสุขภาพตนเองเพิ่มขึ้นจากก่อนเข้าร่วมโครงการโดยวัดจากแบบสอบถาม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4.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ร้อยละ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80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ของผู้เข้าร่วมโครงการทั้งหมด มีค่าความยาวรอบเอว (ส่วนสูงหารสอง) ค่าน้ำหนัก ค่าดัชนีมวลกาย ค่าน้ำตาลในเลือดสูง (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100 –125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มก./ดล.) ค่าความดันโลหิต (กรณีเสี่ยงเบาหวานมีความดันโลหิตสูงร่วมด้วย) ลดลงจากก่อนเข้าร่วมโครงการหรืออยู่ในเกณฑ์ปกติ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            </a:t>
            </a:r>
            <a:r>
              <a:rPr lang="en-US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5. </a:t>
            </a: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อัตราป่วยโรคเบาหวานรายใหม่ลดลงเมื่อเทียบกับปีที่ผ่านมา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	วิธีการประเมินผลโครงการ มีแบบฟอร์มการรายงานรายบุคคล มีข้อมูล ประกอบด้วยเลขประจำตัวประชาชน  </a:t>
            </a:r>
          </a:p>
          <a:p>
            <a:pPr algn="just">
              <a:lnSpc>
                <a:spcPct val="107000"/>
              </a:lnSpc>
            </a:pPr>
            <a:r>
              <a:rPr lang="th-TH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ชื่อ-นามสกุล  อายุ  กิจกรรมบริการ ผลการให้บริการ จำนวนครั้งของการได้รับบริการเป็นอย่างน้อย </a:t>
            </a:r>
            <a:endParaRPr lang="en-US" sz="1600" b="1" dirty="0"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B0AFDDCE-4893-4141-998E-822A2FF67712}"/>
              </a:ext>
            </a:extLst>
          </p:cNvPr>
          <p:cNvSpPr txBox="1"/>
          <p:nvPr/>
        </p:nvSpPr>
        <p:spPr>
          <a:xfrm>
            <a:off x="797511" y="398642"/>
            <a:ext cx="2393604" cy="52322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th-TH" b="1" dirty="0"/>
              <a:t>การประเมินโครงการ</a:t>
            </a:r>
          </a:p>
        </p:txBody>
      </p:sp>
    </p:spTree>
    <p:extLst>
      <p:ext uri="{BB962C8B-B14F-4D97-AF65-F5344CB8AC3E}">
        <p14:creationId xmlns:p14="http://schemas.microsoft.com/office/powerpoint/2010/main" val="4246758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CAED232-6860-4FFB-9D65-ADB199DF8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782"/>
            <a:ext cx="10515600" cy="913259"/>
          </a:xfrm>
          <a:solidFill>
            <a:srgbClr val="FFCCFF"/>
          </a:solidFill>
        </p:spPr>
        <p:txBody>
          <a:bodyPr/>
          <a:lstStyle/>
          <a:p>
            <a:r>
              <a:rPr lang="th-TH" b="1" dirty="0">
                <a:cs typeface="+mn-cs"/>
              </a:rPr>
              <a:t>กรอบการนำเสนอ</a:t>
            </a:r>
          </a:p>
        </p:txBody>
      </p:sp>
      <p:graphicFrame>
        <p:nvGraphicFramePr>
          <p:cNvPr id="3" name="ไดอะแกรม 2">
            <a:extLst>
              <a:ext uri="{FF2B5EF4-FFF2-40B4-BE49-F238E27FC236}">
                <a16:creationId xmlns:a16="http://schemas.microsoft.com/office/drawing/2014/main" id="{ECDE3343-1BD1-46A0-990B-93C2952A27CE}"/>
              </a:ext>
            </a:extLst>
          </p:cNvPr>
          <p:cNvGraphicFramePr/>
          <p:nvPr/>
        </p:nvGraphicFramePr>
        <p:xfrm>
          <a:off x="1126477" y="1795271"/>
          <a:ext cx="8128000" cy="258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ไดอะแกรม 3">
            <a:extLst>
              <a:ext uri="{FF2B5EF4-FFF2-40B4-BE49-F238E27FC236}">
                <a16:creationId xmlns:a16="http://schemas.microsoft.com/office/drawing/2014/main" id="{39386D6B-3B0D-41ED-BE67-DB8A84E35BF1}"/>
              </a:ext>
            </a:extLst>
          </p:cNvPr>
          <p:cNvGraphicFramePr/>
          <p:nvPr/>
        </p:nvGraphicFramePr>
        <p:xfrm>
          <a:off x="1114146" y="4273621"/>
          <a:ext cx="8128000" cy="2583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1694008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ตัวยึดวันที่ 3">
            <a:extLst>
              <a:ext uri="{FF2B5EF4-FFF2-40B4-BE49-F238E27FC236}">
                <a16:creationId xmlns:a16="http://schemas.microsoft.com/office/drawing/2014/main" id="{FC8F3685-9EEA-4CE1-B7E0-06F88C4405B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2812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7384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1956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6528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C74C8D74-F70E-45B3-9296-23B7CF9E4FE9}" type="datetime1">
              <a:rPr lang="th-TH" altLang="th-TH" sz="1600">
                <a:solidFill>
                  <a:srgbClr val="898989"/>
                </a:solidFill>
              </a:rPr>
              <a:pPr/>
              <a:t>15/08/62</a:t>
            </a:fld>
            <a:endParaRPr lang="th-TH" altLang="th-TH" sz="1600">
              <a:solidFill>
                <a:srgbClr val="898989"/>
              </a:solidFill>
            </a:endParaRPr>
          </a:p>
        </p:txBody>
      </p:sp>
      <p:sp>
        <p:nvSpPr>
          <p:cNvPr id="44035" name="ตัวยึดหมายเลขภาพนิ่ง 4">
            <a:extLst>
              <a:ext uri="{FF2B5EF4-FFF2-40B4-BE49-F238E27FC236}">
                <a16:creationId xmlns:a16="http://schemas.microsoft.com/office/drawing/2014/main" id="{8AE7D3C7-F329-4678-9FC0-F31D4D06E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1pPr>
            <a:lvl2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2pPr>
            <a:lvl3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3pPr>
            <a:lvl4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4pPr>
            <a:lvl5pPr defTabSz="912813"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5pPr>
            <a:lvl6pPr marL="22812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6pPr>
            <a:lvl7pPr marL="27384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7pPr>
            <a:lvl8pPr marL="31956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8pPr>
            <a:lvl9pPr marL="3652838" indent="3175" defTabSz="9128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  <a:cs typeface="Angsana New" panose="02020603050405020304" pitchFamily="18" charset="-34"/>
              </a:defRPr>
            </a:lvl9pPr>
          </a:lstStyle>
          <a:p>
            <a:fld id="{F35BC923-CC58-4F14-9DB6-8C6F8964DA58}" type="slidenum">
              <a:rPr lang="th-TH" altLang="th-TH" sz="1600">
                <a:solidFill>
                  <a:srgbClr val="898989"/>
                </a:solidFill>
              </a:rPr>
              <a:pPr/>
              <a:t>20</a:t>
            </a:fld>
            <a:endParaRPr lang="th-TH" altLang="th-TH" sz="1600">
              <a:solidFill>
                <a:srgbClr val="898989"/>
              </a:solidFill>
            </a:endParaRPr>
          </a:p>
        </p:txBody>
      </p:sp>
      <p:sp>
        <p:nvSpPr>
          <p:cNvPr id="8" name="ชื่อเรื่อง 7">
            <a:extLst>
              <a:ext uri="{FF2B5EF4-FFF2-40B4-BE49-F238E27FC236}">
                <a16:creationId xmlns:a16="http://schemas.microsoft.com/office/drawing/2014/main" id="{0676ACB3-846F-4181-964A-53B0823EF9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0656"/>
            <a:ext cx="12192000" cy="1428750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algn="l">
              <a:defRPr/>
            </a:pPr>
            <a:r>
              <a:rPr lang="th-TH" sz="9600" b="1" dirty="0">
                <a:latin typeface="TH SarabunPSK" pitchFamily="34" charset="-34"/>
                <a:cs typeface="TH SarabunPSK" pitchFamily="34" charset="-34"/>
              </a:rPr>
              <a:t>สรุปผลการดำเนินงาน</a:t>
            </a:r>
          </a:p>
        </p:txBody>
      </p:sp>
      <p:pic>
        <p:nvPicPr>
          <p:cNvPr id="44037" name="Picture 2" descr="à¸à¸¥à¸à¸²à¸£à¸à¹à¸à¸«à¸²à¸£à¸¹à¸à¸ à¸²à¸à¸ªà¸³à¸«à¸£à¸±à¸ à¸ à¸²à¸à¸à¸²à¸£à¹à¸à¸¹à¸à¹à¸à¸µà¹à¸¢à¸§à¸à¸±à¸à¸à¸²à¸ NCD">
            <a:extLst>
              <a:ext uri="{FF2B5EF4-FFF2-40B4-BE49-F238E27FC236}">
                <a16:creationId xmlns:a16="http://schemas.microsoft.com/office/drawing/2014/main" id="{154E2C5C-99C4-4043-865E-458A629F9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170656"/>
            <a:ext cx="416242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F8714100-992D-48B4-971F-CD597805EA30}"/>
              </a:ext>
            </a:extLst>
          </p:cNvPr>
          <p:cNvSpPr/>
          <p:nvPr/>
        </p:nvSpPr>
        <p:spPr>
          <a:xfrm>
            <a:off x="6898794" y="2526850"/>
            <a:ext cx="3183419" cy="872112"/>
          </a:xfrm>
          <a:prstGeom prst="rect">
            <a:avLst/>
          </a:prstGeom>
          <a:noFill/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Self Care</a:t>
            </a:r>
            <a:endParaRPr lang="th-TH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rgbClr val="00FFFF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4039" name="กล่องข้อความ 8">
            <a:extLst>
              <a:ext uri="{FF2B5EF4-FFF2-40B4-BE49-F238E27FC236}">
                <a16:creationId xmlns:a16="http://schemas.microsoft.com/office/drawing/2014/main" id="{DB0ED024-04A2-4589-B5C8-2CD56430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3" y="4178954"/>
            <a:ext cx="10131300" cy="523220"/>
          </a:xfrm>
          <a:prstGeom prst="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โครงการเสริมสร้างสมรรถนะในการจัดการตนเองของประชาชนกลุ่มเสี่ยงต่อกลุ่มโรคเมตาบอล</a:t>
            </a:r>
            <a:r>
              <a:rPr lang="th-TH" alt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ิก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ซินโดรม</a:t>
            </a:r>
          </a:p>
        </p:txBody>
      </p:sp>
      <p:sp>
        <p:nvSpPr>
          <p:cNvPr id="44040" name="กล่องข้อความ 9">
            <a:extLst>
              <a:ext uri="{FF2B5EF4-FFF2-40B4-BE49-F238E27FC236}">
                <a16:creationId xmlns:a16="http://schemas.microsoft.com/office/drawing/2014/main" id="{1134A397-C403-47F4-BFF2-B6A2EAE17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85" y="2455259"/>
            <a:ext cx="4219425" cy="523220"/>
          </a:xfrm>
          <a:prstGeom prst="rect">
            <a:avLst/>
          </a:prstGeom>
          <a:solidFill>
            <a:srgbClr val="99FF33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โครงการปรับเปลี่ยนพฤติกรรม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อ.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ส. 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7892F8CB-F979-49B9-BBFA-74B47508CF8D}"/>
              </a:ext>
            </a:extLst>
          </p:cNvPr>
          <p:cNvSpPr txBox="1"/>
          <p:nvPr/>
        </p:nvSpPr>
        <p:spPr>
          <a:xfrm>
            <a:off x="285485" y="3019291"/>
            <a:ext cx="6226384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>
            <a:spAutoFit/>
          </a:bodyPr>
          <a:lstStyle/>
          <a:p>
            <a:pPr>
              <a:defRPr/>
            </a:pP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โครงการเสริมสร้างสุขภาพเพื่อลดการเกิดโรคเบาหวานรายใหม่</a:t>
            </a:r>
          </a:p>
        </p:txBody>
      </p:sp>
      <p:sp>
        <p:nvSpPr>
          <p:cNvPr id="44042" name="กล่องข้อความ 11">
            <a:extLst>
              <a:ext uri="{FF2B5EF4-FFF2-40B4-BE49-F238E27FC236}">
                <a16:creationId xmlns:a16="http://schemas.microsoft.com/office/drawing/2014/main" id="{428027C4-F156-43D8-98AF-CA06FBD41D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485" y="3600778"/>
            <a:ext cx="6995826" cy="523220"/>
          </a:xfrm>
          <a:prstGeom prst="rect">
            <a:avLst/>
          </a:prstGeom>
          <a:solidFill>
            <a:srgbClr val="FF33CC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th-TH" altLang="th-TH" b="1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โครงการเสริมสร้างสมรรถนะบุคลากรในการจัดการเรียนรู้ของกลุ่มเสี่ยง</a:t>
            </a:r>
          </a:p>
        </p:txBody>
      </p:sp>
      <p:sp>
        <p:nvSpPr>
          <p:cNvPr id="6" name="คำบรรยายภาพแบบเมฆ 5">
            <a:extLst>
              <a:ext uri="{FF2B5EF4-FFF2-40B4-BE49-F238E27FC236}">
                <a16:creationId xmlns:a16="http://schemas.microsoft.com/office/drawing/2014/main" id="{AC21DC6A-DDAC-405C-8E2E-78006B31942C}"/>
              </a:ext>
            </a:extLst>
          </p:cNvPr>
          <p:cNvSpPr/>
          <p:nvPr/>
        </p:nvSpPr>
        <p:spPr>
          <a:xfrm>
            <a:off x="8519078" y="1753480"/>
            <a:ext cx="2143125" cy="817477"/>
          </a:xfrm>
          <a:prstGeom prst="cloudCallout">
            <a:avLst>
              <a:gd name="adj1" fmla="val -20833"/>
              <a:gd name="adj2" fmla="val 62501"/>
            </a:avLst>
          </a:prstGeom>
          <a:solidFill>
            <a:srgbClr val="FF33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ความรู้</a:t>
            </a:r>
          </a:p>
        </p:txBody>
      </p:sp>
      <p:sp>
        <p:nvSpPr>
          <p:cNvPr id="7" name="คำบรรยายภาพแบบวงรี 6">
            <a:extLst>
              <a:ext uri="{FF2B5EF4-FFF2-40B4-BE49-F238E27FC236}">
                <a16:creationId xmlns:a16="http://schemas.microsoft.com/office/drawing/2014/main" id="{6108802D-0605-4E48-875A-376295128F99}"/>
              </a:ext>
            </a:extLst>
          </p:cNvPr>
          <p:cNvSpPr/>
          <p:nvPr/>
        </p:nvSpPr>
        <p:spPr>
          <a:xfrm>
            <a:off x="5561535" y="1625912"/>
            <a:ext cx="2171700" cy="824499"/>
          </a:xfrm>
          <a:prstGeom prst="wedgeEllipseCallout">
            <a:avLst>
              <a:gd name="adj1" fmla="val 69298"/>
              <a:gd name="adj2" fmla="val 67306"/>
            </a:avLst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ความตระหนัก</a:t>
            </a:r>
          </a:p>
        </p:txBody>
      </p:sp>
      <p:sp>
        <p:nvSpPr>
          <p:cNvPr id="13" name="คำบรรยายภาพแบบเมฆ 12">
            <a:extLst>
              <a:ext uri="{FF2B5EF4-FFF2-40B4-BE49-F238E27FC236}">
                <a16:creationId xmlns:a16="http://schemas.microsoft.com/office/drawing/2014/main" id="{DE7045C0-6A45-4880-8B7D-B6B2C784FA9C}"/>
              </a:ext>
            </a:extLst>
          </p:cNvPr>
          <p:cNvSpPr/>
          <p:nvPr/>
        </p:nvSpPr>
        <p:spPr>
          <a:xfrm>
            <a:off x="10280650" y="2570957"/>
            <a:ext cx="1911350" cy="1072133"/>
          </a:xfrm>
          <a:prstGeom prst="cloudCallout">
            <a:avLst>
              <a:gd name="adj1" fmla="val -59099"/>
              <a:gd name="adj2" fmla="val -12175"/>
            </a:avLst>
          </a:prstGeom>
          <a:solidFill>
            <a:srgbClr val="CC0066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เครื่องมือ</a:t>
            </a:r>
          </a:p>
        </p:txBody>
      </p:sp>
      <p:sp>
        <p:nvSpPr>
          <p:cNvPr id="17" name="คำบรรยายภาพแบบเมฆ 16">
            <a:extLst>
              <a:ext uri="{FF2B5EF4-FFF2-40B4-BE49-F238E27FC236}">
                <a16:creationId xmlns:a16="http://schemas.microsoft.com/office/drawing/2014/main" id="{01066EEE-66F5-4541-B47D-C2B1BBB2979E}"/>
              </a:ext>
            </a:extLst>
          </p:cNvPr>
          <p:cNvSpPr/>
          <p:nvPr/>
        </p:nvSpPr>
        <p:spPr>
          <a:xfrm>
            <a:off x="7733234" y="3398962"/>
            <a:ext cx="2143125" cy="773370"/>
          </a:xfrm>
          <a:prstGeom prst="cloudCallout">
            <a:avLst>
              <a:gd name="adj1" fmla="val -15476"/>
              <a:gd name="adj2" fmla="val -66247"/>
            </a:avLst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400" b="1" dirty="0">
                <a:latin typeface="TH Kodchasal" panose="02000506000000020004" pitchFamily="2" charset="-34"/>
                <a:cs typeface="TH Kodchasal" panose="02000506000000020004" pitchFamily="2" charset="-34"/>
              </a:rPr>
              <a:t>สิ่งกระตุ้น</a:t>
            </a:r>
          </a:p>
        </p:txBody>
      </p:sp>
      <p:pic>
        <p:nvPicPr>
          <p:cNvPr id="44055" name="รูปภาพ 13">
            <a:extLst>
              <a:ext uri="{FF2B5EF4-FFF2-40B4-BE49-F238E27FC236}">
                <a16:creationId xmlns:a16="http://schemas.microsoft.com/office/drawing/2014/main" id="{FEFA4461-C66D-4B76-81C8-D1B90D118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96" y="1382262"/>
            <a:ext cx="5004323" cy="1144588"/>
          </a:xfrm>
          <a:prstGeom prst="rect">
            <a:avLst/>
          </a:prstGeom>
          <a:noFill/>
          <a:ln>
            <a:noFill/>
          </a:ln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6" name="กล่องข้อความ 18">
            <a:extLst>
              <a:ext uri="{FF2B5EF4-FFF2-40B4-BE49-F238E27FC236}">
                <a16:creationId xmlns:a16="http://schemas.microsoft.com/office/drawing/2014/main" id="{EA02A82A-836A-4039-AA70-FC55E0F76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089" y="5323899"/>
            <a:ext cx="9123363" cy="1815882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60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มีตำบล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Self Care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นำร่อง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จังหวัดๆ ละ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อำเภอๆ ละ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รวม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</a:t>
            </a:r>
          </a:p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61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ขยายตำบล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Self Care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จังหวัดๆ ละ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รวม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28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</a:t>
            </a:r>
          </a:p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หนองคาย หนองบัวลำภู ขยายเพิ่มในทุกอำเภอๆ ละ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ตำบล</a:t>
            </a:r>
          </a:p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2562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ขยายตำบล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Self Care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ใน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 และ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จังหวัด (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Keto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 เป้าหมาย </a:t>
            </a:r>
            <a:r>
              <a:rPr lang="en-US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2999 </a:t>
            </a:r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คน</a:t>
            </a: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2F08D46F-B812-491B-9C88-2ADB63A52750}"/>
              </a:ext>
            </a:extLst>
          </p:cNvPr>
          <p:cNvSpPr/>
          <p:nvPr/>
        </p:nvSpPr>
        <p:spPr>
          <a:xfrm>
            <a:off x="-88135" y="5498661"/>
            <a:ext cx="2717802" cy="999276"/>
          </a:xfrm>
          <a:prstGeom prst="rect">
            <a:avLst/>
          </a:prstGeom>
          <a:solidFill>
            <a:srgbClr val="0033CC"/>
          </a:solidFill>
          <a:scene3d>
            <a:camera prst="perspectiveHeroicExtremeLeftFacing"/>
            <a:lightRig rig="threePt" dir="t"/>
          </a:scene3d>
          <a:sp3d>
            <a:bevelT/>
          </a:sp3d>
        </p:spPr>
        <p:txBody>
          <a:bodyPr wrap="none">
            <a:prstTxWarp prst="textChevron">
              <a:avLst/>
            </a:prstTxWarp>
            <a:spAutoFit/>
          </a:bodyPr>
          <a:lstStyle/>
          <a:p>
            <a:pPr algn="ctr">
              <a:defRPr/>
            </a:pPr>
            <a:r>
              <a:rPr lang="th-TH" sz="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เป้าหมาย</a:t>
            </a:r>
          </a:p>
        </p:txBody>
      </p:sp>
      <p:sp>
        <p:nvSpPr>
          <p:cNvPr id="18" name="กล่องข้อความ 8">
            <a:extLst>
              <a:ext uri="{FF2B5EF4-FFF2-40B4-BE49-F238E27FC236}">
                <a16:creationId xmlns:a16="http://schemas.microsoft.com/office/drawing/2014/main" id="{2E294161-AE72-406E-98CB-8DD94A0ED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" y="4750158"/>
            <a:ext cx="10131299" cy="523220"/>
          </a:xfrm>
          <a:prstGeom prst="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r>
              <a:rPr lang="th-TH" alt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คี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โตสกลหน้าใสหุ่นดีไม่มีโรค ปี 2562</a:t>
            </a:r>
            <a:endParaRPr lang="th-TH" altLang="th-TH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7663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0" y="305849"/>
            <a:ext cx="12192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การเปลี่ยนแปลงภาวะสุขภาพหลังการติดตามพฤติกรรมสุขภาพในสัปดาห์ที่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4 </a:t>
            </a:r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(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1</a:t>
            </a:r>
            <a:r>
              <a:rPr lang="th-TH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 เดือน)</a:t>
            </a:r>
            <a:endParaRPr lang="th-TH" sz="3600" dirty="0"/>
          </a:p>
        </p:txBody>
      </p:sp>
      <p:pic>
        <p:nvPicPr>
          <p:cNvPr id="9" name="รูปภาพ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259" y="1514407"/>
            <a:ext cx="1223526" cy="1063513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9985536-0D92-42D4-A634-9942A18F44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891" y="1409361"/>
            <a:ext cx="2388354" cy="1359127"/>
          </a:xfrm>
          <a:prstGeom prst="rect">
            <a:avLst/>
          </a:prstGeom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D986B97F-F751-40B0-A289-B3F28B4930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8879" y="2910558"/>
            <a:ext cx="2779616" cy="1684494"/>
          </a:xfrm>
          <a:prstGeom prst="rect">
            <a:avLst/>
          </a:prstGeom>
        </p:spPr>
      </p:pic>
      <p:pic>
        <p:nvPicPr>
          <p:cNvPr id="24" name="chart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170" y="3186083"/>
            <a:ext cx="1448873" cy="1108092"/>
          </a:xfrm>
          <a:prstGeom prst="rect">
            <a:avLst/>
          </a:prstGeom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401" y="5283003"/>
            <a:ext cx="1090384" cy="960527"/>
          </a:xfrm>
          <a:prstGeom prst="rect">
            <a:avLst/>
          </a:prstGeom>
        </p:spPr>
      </p:pic>
      <p:graphicFrame>
        <p:nvGraphicFramePr>
          <p:cNvPr id="26" name="แผนภูมิ 25">
            <a:extLst>
              <a:ext uri="{FF2B5EF4-FFF2-40B4-BE49-F238E27FC236}">
                <a16:creationId xmlns:a16="http://schemas.microsoft.com/office/drawing/2014/main" id="{F81A5C83-EE0F-4DD2-8DD8-6005249E4126}"/>
              </a:ext>
            </a:extLst>
          </p:cNvPr>
          <p:cNvGraphicFramePr>
            <a:graphicFrameLocks/>
          </p:cNvGraphicFramePr>
          <p:nvPr/>
        </p:nvGraphicFramePr>
        <p:xfrm>
          <a:off x="1927821" y="1176011"/>
          <a:ext cx="3276600" cy="1569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แผนภูมิ 26">
            <a:extLst>
              <a:ext uri="{FF2B5EF4-FFF2-40B4-BE49-F238E27FC236}">
                <a16:creationId xmlns:a16="http://schemas.microsoft.com/office/drawing/2014/main" id="{086C2913-6470-4668-813E-6DC51485B71A}"/>
              </a:ext>
            </a:extLst>
          </p:cNvPr>
          <p:cNvGraphicFramePr>
            <a:graphicFrameLocks/>
          </p:cNvGraphicFramePr>
          <p:nvPr/>
        </p:nvGraphicFramePr>
        <p:xfrm>
          <a:off x="1920305" y="2997109"/>
          <a:ext cx="3276600" cy="16676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8" name="แผนภูมิ 27">
            <a:extLst>
              <a:ext uri="{FF2B5EF4-FFF2-40B4-BE49-F238E27FC236}">
                <a16:creationId xmlns:a16="http://schemas.microsoft.com/office/drawing/2014/main" id="{B44FA58F-39AA-49F4-ADB3-3B87EFBC50A0}"/>
              </a:ext>
            </a:extLst>
          </p:cNvPr>
          <p:cNvGraphicFramePr>
            <a:graphicFrameLocks/>
          </p:cNvGraphicFramePr>
          <p:nvPr/>
        </p:nvGraphicFramePr>
        <p:xfrm>
          <a:off x="1912791" y="4842345"/>
          <a:ext cx="3291631" cy="192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9" name="แผนภูมิ 28">
            <a:extLst>
              <a:ext uri="{FF2B5EF4-FFF2-40B4-BE49-F238E27FC236}">
                <a16:creationId xmlns:a16="http://schemas.microsoft.com/office/drawing/2014/main" id="{F9A7311A-9CC3-4621-82A7-1244C280FC49}"/>
              </a:ext>
            </a:extLst>
          </p:cNvPr>
          <p:cNvGraphicFramePr>
            <a:graphicFrameLocks/>
          </p:cNvGraphicFramePr>
          <p:nvPr/>
        </p:nvGraphicFramePr>
        <p:xfrm>
          <a:off x="8632228" y="1091636"/>
          <a:ext cx="3276602" cy="16844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0" name="แผนภูมิ 29">
            <a:extLst>
              <a:ext uri="{FF2B5EF4-FFF2-40B4-BE49-F238E27FC236}">
                <a16:creationId xmlns:a16="http://schemas.microsoft.com/office/drawing/2014/main" id="{7F86AD90-0651-454D-9995-6EAFE27BA935}"/>
              </a:ext>
            </a:extLst>
          </p:cNvPr>
          <p:cNvGraphicFramePr>
            <a:graphicFrameLocks/>
          </p:cNvGraphicFramePr>
          <p:nvPr/>
        </p:nvGraphicFramePr>
        <p:xfrm>
          <a:off x="8632230" y="2973139"/>
          <a:ext cx="3276601" cy="17982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5D91357-84FB-4227-833E-C5F5E0939D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28" y="5272747"/>
            <a:ext cx="1537699" cy="768850"/>
          </a:xfrm>
          <a:prstGeom prst="rect">
            <a:avLst/>
          </a:prstGeom>
        </p:spPr>
      </p:pic>
      <p:pic>
        <p:nvPicPr>
          <p:cNvPr id="3074" name="Picture 2" descr="heart and brain that walk hand in hand, concept of health of walking">
            <a:extLst>
              <a:ext uri="{FF2B5EF4-FFF2-40B4-BE49-F238E27FC236}">
                <a16:creationId xmlns:a16="http://schemas.microsoft.com/office/drawing/2014/main" id="{53A21E95-3C03-4A40-854D-874EBC55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583" y="4802134"/>
            <a:ext cx="2184971" cy="1829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แผนภูมิ 32">
            <a:extLst>
              <a:ext uri="{FF2B5EF4-FFF2-40B4-BE49-F238E27FC236}">
                <a16:creationId xmlns:a16="http://schemas.microsoft.com/office/drawing/2014/main" id="{80F34054-DABA-4742-9838-1870D6A5D0AA}"/>
              </a:ext>
            </a:extLst>
          </p:cNvPr>
          <p:cNvGraphicFramePr>
            <a:graphicFrameLocks/>
          </p:cNvGraphicFramePr>
          <p:nvPr/>
        </p:nvGraphicFramePr>
        <p:xfrm>
          <a:off x="8632229" y="4914744"/>
          <a:ext cx="3276603" cy="1924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54A79CE-978F-43B5-B8B9-820CB5CBF99F}"/>
              </a:ext>
            </a:extLst>
          </p:cNvPr>
          <p:cNvSpPr txBox="1"/>
          <p:nvPr/>
        </p:nvSpPr>
        <p:spPr>
          <a:xfrm>
            <a:off x="441259" y="2594907"/>
            <a:ext cx="122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น้ำหนัก</a:t>
            </a:r>
          </a:p>
        </p:txBody>
      </p:sp>
      <p:sp>
        <p:nvSpPr>
          <p:cNvPr id="36" name="กล่องข้อความ 35">
            <a:extLst>
              <a:ext uri="{FF2B5EF4-FFF2-40B4-BE49-F238E27FC236}">
                <a16:creationId xmlns:a16="http://schemas.microsoft.com/office/drawing/2014/main" id="{74418EF1-3F63-4A9C-A285-F428D7792ED2}"/>
              </a:ext>
            </a:extLst>
          </p:cNvPr>
          <p:cNvSpPr txBox="1"/>
          <p:nvPr/>
        </p:nvSpPr>
        <p:spPr>
          <a:xfrm>
            <a:off x="6177589" y="6312155"/>
            <a:ext cx="2238964" cy="4001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ระดับความเสี่ยง </a:t>
            </a:r>
            <a:r>
              <a:rPr lang="en-US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CVD</a:t>
            </a:r>
            <a:endParaRPr lang="th-TH" sz="20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37EC97FC-3187-41B7-ABB4-6BB4A9524916}"/>
              </a:ext>
            </a:extLst>
          </p:cNvPr>
          <p:cNvSpPr txBox="1"/>
          <p:nvPr/>
        </p:nvSpPr>
        <p:spPr>
          <a:xfrm>
            <a:off x="6521328" y="4483141"/>
            <a:ext cx="1780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ระดับความดันโลหิต</a:t>
            </a: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4356D016-7367-457A-9F30-F22DDEE4C766}"/>
              </a:ext>
            </a:extLst>
          </p:cNvPr>
          <p:cNvSpPr txBox="1"/>
          <p:nvPr/>
        </p:nvSpPr>
        <p:spPr>
          <a:xfrm>
            <a:off x="395842" y="6366837"/>
            <a:ext cx="122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รอบเอว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80594EF8-4A70-4E2D-9C85-BA1F60AE1769}"/>
              </a:ext>
            </a:extLst>
          </p:cNvPr>
          <p:cNvSpPr txBox="1"/>
          <p:nvPr/>
        </p:nvSpPr>
        <p:spPr>
          <a:xfrm>
            <a:off x="449835" y="4447989"/>
            <a:ext cx="122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ดัชนีมวลกาย</a:t>
            </a:r>
          </a:p>
        </p:txBody>
      </p:sp>
      <p:sp>
        <p:nvSpPr>
          <p:cNvPr id="40" name="กล่องข้อความ 39">
            <a:extLst>
              <a:ext uri="{FF2B5EF4-FFF2-40B4-BE49-F238E27FC236}">
                <a16:creationId xmlns:a16="http://schemas.microsoft.com/office/drawing/2014/main" id="{44391616-A854-44AC-8B99-436452FB4517}"/>
              </a:ext>
            </a:extLst>
          </p:cNvPr>
          <p:cNvSpPr txBox="1"/>
          <p:nvPr/>
        </p:nvSpPr>
        <p:spPr>
          <a:xfrm>
            <a:off x="6524755" y="2785771"/>
            <a:ext cx="1780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Baijam" panose="02000506000000020004" pitchFamily="2" charset="-34"/>
                <a:cs typeface="TH Baijam" panose="02000506000000020004" pitchFamily="2" charset="-34"/>
              </a:rPr>
              <a:t>ระดับน้ำตาลในเลือด</a:t>
            </a:r>
          </a:p>
        </p:txBody>
      </p:sp>
    </p:spTree>
    <p:extLst>
      <p:ext uri="{BB962C8B-B14F-4D97-AF65-F5344CB8AC3E}">
        <p14:creationId xmlns:p14="http://schemas.microsoft.com/office/powerpoint/2010/main" val="2637050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คำบรรยายภาพ: สี่เหลี่ยม 15">
            <a:extLst>
              <a:ext uri="{FF2B5EF4-FFF2-40B4-BE49-F238E27FC236}">
                <a16:creationId xmlns:a16="http://schemas.microsoft.com/office/drawing/2014/main" id="{E3F725AD-958F-45AB-8CDC-A12A324E52F8}"/>
              </a:ext>
            </a:extLst>
          </p:cNvPr>
          <p:cNvSpPr/>
          <p:nvPr/>
        </p:nvSpPr>
        <p:spPr>
          <a:xfrm>
            <a:off x="1059842" y="38570"/>
            <a:ext cx="10442843" cy="765682"/>
          </a:xfrm>
          <a:prstGeom prst="wedgeRectCallout">
            <a:avLst>
              <a:gd name="adj1" fmla="val -22307"/>
              <a:gd name="adj2" fmla="val 67651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8978">
              <a:defRPr/>
            </a:pPr>
            <a:r>
              <a:rPr lang="th-TH" sz="3200" b="1" dirty="0">
                <a:solidFill>
                  <a:schemeClr val="tx1"/>
                </a:solidFill>
                <a:latin typeface="TH Baijam" panose="02000506000000020004" pitchFamily="2" charset="-34"/>
                <a:ea typeface="Tahoma" pitchFamily="34" charset="0"/>
                <a:cs typeface="TH Baijam" panose="02000506000000020004" pitchFamily="2" charset="-34"/>
              </a:rPr>
              <a:t>พัฒนาระบบบริหารจัดการและการจัดบริการเพื่อลดเสี่ยงลดโรค</a:t>
            </a:r>
            <a:endParaRPr lang="en-US" sz="3200" b="1" dirty="0">
              <a:solidFill>
                <a:schemeClr val="tx1"/>
              </a:solidFill>
              <a:latin typeface="TH Baijam" panose="02000506000000020004" pitchFamily="2" charset="-34"/>
              <a:ea typeface="Tahoma" panose="020B0604030504040204" pitchFamily="34" charset="0"/>
              <a:cs typeface="TH Baijam" panose="02000506000000020004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F82AE9E-EB57-46DB-B5BE-65EDCB2FAB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49" y="1836569"/>
            <a:ext cx="2991098" cy="1335197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BBA0C825-210C-41C1-BE05-B9878421EF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93" y="5362745"/>
            <a:ext cx="3026695" cy="143593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382055C-5EA7-4A1D-8C33-0E6D90C547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793" y="3514499"/>
            <a:ext cx="2991098" cy="1505513"/>
          </a:xfrm>
          <a:prstGeom prst="rect">
            <a:avLst/>
          </a:prstGeom>
        </p:spPr>
      </p:pic>
      <p:graphicFrame>
        <p:nvGraphicFramePr>
          <p:cNvPr id="11" name="ไดอะแกรม 10">
            <a:extLst>
              <a:ext uri="{FF2B5EF4-FFF2-40B4-BE49-F238E27FC236}">
                <a16:creationId xmlns:a16="http://schemas.microsoft.com/office/drawing/2014/main" id="{CCA6D0C1-F524-4386-A72D-04B9575086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8068673"/>
              </p:ext>
            </p:extLst>
          </p:nvPr>
        </p:nvGraphicFramePr>
        <p:xfrm>
          <a:off x="1059841" y="2278061"/>
          <a:ext cx="9883129" cy="4387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5272FB0-C543-417C-9296-CA0CF7090ECD}"/>
              </a:ext>
            </a:extLst>
          </p:cNvPr>
          <p:cNvSpPr txBox="1"/>
          <p:nvPr/>
        </p:nvSpPr>
        <p:spPr>
          <a:xfrm>
            <a:off x="1224253" y="830243"/>
            <a:ext cx="11411324" cy="5847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 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การประเมิน 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NCD Clinic Plus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บูรณาการ 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CKD Clinic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คุณภาพ/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DPAC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คุณภาพ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  <a:r>
              <a:rPr lang="th-TH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3200" b="1" dirty="0">
                <a:latin typeface="AngsanaUPC" panose="02020603050405020304" pitchFamily="18" charset="-34"/>
                <a:cs typeface="AngsanaUPC" panose="02020603050405020304" pitchFamily="18" charset="-34"/>
              </a:rPr>
              <a:t>2562</a:t>
            </a:r>
            <a:r>
              <a:rPr lang="en-US" b="1" dirty="0">
                <a:latin typeface="AngsanaUPC" panose="02020603050405020304" pitchFamily="18" charset="-34"/>
                <a:cs typeface="AngsanaUPC" panose="02020603050405020304" pitchFamily="18" charset="-34"/>
              </a:rPr>
              <a:t>  </a:t>
            </a:r>
            <a:endParaRPr lang="th-TH" b="1" dirty="0"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E2C4304-3972-4F4C-863C-833D0BEDC5FB}"/>
              </a:ext>
            </a:extLst>
          </p:cNvPr>
          <p:cNvSpPr txBox="1"/>
          <p:nvPr/>
        </p:nvSpPr>
        <p:spPr>
          <a:xfrm>
            <a:off x="2285245" y="6224352"/>
            <a:ext cx="3522498" cy="523220"/>
          </a:xfrm>
          <a:prstGeom prst="rect">
            <a:avLst/>
          </a:prstGeom>
          <a:solidFill>
            <a:srgbClr val="6600FF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ผ่านเกณฑ์ระดับดีขึ้นไปร้อยละ </a:t>
            </a:r>
            <a:r>
              <a:rPr lang="en-US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70</a:t>
            </a:r>
            <a:endParaRPr lang="th-TH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17" name="Ribbon: เอียงลง 16">
            <a:extLst>
              <a:ext uri="{FF2B5EF4-FFF2-40B4-BE49-F238E27FC236}">
                <a16:creationId xmlns:a16="http://schemas.microsoft.com/office/drawing/2014/main" id="{3828DA1A-AB3F-43ED-A1B3-B5357DC4547C}"/>
              </a:ext>
            </a:extLst>
          </p:cNvPr>
          <p:cNvSpPr/>
          <p:nvPr/>
        </p:nvSpPr>
        <p:spPr>
          <a:xfrm>
            <a:off x="5362211" y="6174111"/>
            <a:ext cx="3135408" cy="788816"/>
          </a:xfrm>
          <a:prstGeom prst="ribbo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b="1" dirty="0">
                <a:latin typeface="TH Baijam" panose="02000506000000020004" pitchFamily="2" charset="-34"/>
                <a:cs typeface="TH Baijam" panose="02000506000000020004" pitchFamily="2" charset="-34"/>
              </a:rPr>
              <a:t>ผลงาน</a:t>
            </a:r>
          </a:p>
          <a:p>
            <a:pPr algn="ctr"/>
            <a:r>
              <a:rPr lang="th-TH" sz="2400" b="1" dirty="0">
                <a:latin typeface="TH Baijam" panose="02000506000000020004" pitchFamily="2" charset="-34"/>
                <a:cs typeface="TH Baijam" panose="02000506000000020004" pitchFamily="2" charset="-34"/>
              </a:rPr>
              <a:t>ร้อยละ </a:t>
            </a:r>
            <a:r>
              <a:rPr lang="en-US" sz="2400" b="1" dirty="0">
                <a:latin typeface="TH Baijam" panose="02000506000000020004" pitchFamily="2" charset="-34"/>
                <a:cs typeface="TH Baijam" panose="02000506000000020004" pitchFamily="2" charset="-34"/>
              </a:rPr>
              <a:t>86.96</a:t>
            </a:r>
            <a:endParaRPr lang="th-TH" sz="24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427391-9D38-4A7B-91B1-32F0F71DCD6E}"/>
              </a:ext>
            </a:extLst>
          </p:cNvPr>
          <p:cNvSpPr txBox="1"/>
          <p:nvPr/>
        </p:nvSpPr>
        <p:spPr>
          <a:xfrm>
            <a:off x="2055630" y="1285519"/>
            <a:ext cx="8444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“รูปแบบการประเมิน ไขว้จังหวัดร่วมกับ ส</a:t>
            </a:r>
            <a:r>
              <a:rPr lang="th-TH" sz="3200" b="1" dirty="0" err="1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คร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.เขต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และศูนย์วิชาการเขต </a:t>
            </a:r>
            <a:r>
              <a:rPr lang="en-US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</a:t>
            </a:r>
            <a:r>
              <a:rPr lang="th-TH" sz="3200" b="1" dirty="0">
                <a:solidFill>
                  <a:srgbClr val="FF0000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”</a:t>
            </a: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C92821C7-F01C-48B0-AD9F-ED61EEB9AAAD}"/>
              </a:ext>
            </a:extLst>
          </p:cNvPr>
          <p:cNvSpPr txBox="1"/>
          <p:nvPr/>
        </p:nvSpPr>
        <p:spPr>
          <a:xfrm>
            <a:off x="6393432" y="2129102"/>
            <a:ext cx="1558440" cy="461665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h-TH" sz="2400" b="1" dirty="0"/>
              <a:t>ผลการประเมิน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CC1F358A-D22C-474F-A44F-0D96742DCA30}"/>
              </a:ext>
            </a:extLst>
          </p:cNvPr>
          <p:cNvSpPr txBox="1"/>
          <p:nvPr/>
        </p:nvSpPr>
        <p:spPr>
          <a:xfrm>
            <a:off x="334233" y="1798725"/>
            <a:ext cx="1197764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h-TH" b="1" dirty="0"/>
              <a:t>เป้าหมาย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4F19445-C819-441A-9168-E44E2D959CA1}"/>
              </a:ext>
            </a:extLst>
          </p:cNvPr>
          <p:cNvSpPr txBox="1"/>
          <p:nvPr/>
        </p:nvSpPr>
        <p:spPr>
          <a:xfrm>
            <a:off x="1531997" y="1793783"/>
            <a:ext cx="16450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0033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จำนวน </a:t>
            </a:r>
            <a:r>
              <a:rPr lang="en-US" b="1" dirty="0">
                <a:solidFill>
                  <a:srgbClr val="0033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23</a:t>
            </a:r>
            <a:r>
              <a:rPr lang="th-TH" b="1" dirty="0">
                <a:solidFill>
                  <a:srgbClr val="0033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แห่ง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909C8AD3-CEC0-4C60-A701-2EE413055176}"/>
              </a:ext>
            </a:extLst>
          </p:cNvPr>
          <p:cNvSpPr txBox="1"/>
          <p:nvPr/>
        </p:nvSpPr>
        <p:spPr>
          <a:xfrm>
            <a:off x="356512" y="6241269"/>
            <a:ext cx="1928733" cy="523220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th-TH" b="1" dirty="0"/>
              <a:t>เกณฑ์การตัดสิน</a:t>
            </a:r>
          </a:p>
        </p:txBody>
      </p:sp>
      <p:pic>
        <p:nvPicPr>
          <p:cNvPr id="19" name="Picture 2" descr="ผลการค้นหารูปภาพสำหรับ เขตสุขภาพ 8">
            <a:extLst>
              <a:ext uri="{FF2B5EF4-FFF2-40B4-BE49-F238E27FC236}">
                <a16:creationId xmlns:a16="http://schemas.microsoft.com/office/drawing/2014/main" id="{1EBCAF56-BEBF-4514-8E4D-E7DB7DB09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3" y="2433131"/>
            <a:ext cx="4807742" cy="374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วงรี 8">
            <a:extLst>
              <a:ext uri="{FF2B5EF4-FFF2-40B4-BE49-F238E27FC236}">
                <a16:creationId xmlns:a16="http://schemas.microsoft.com/office/drawing/2014/main" id="{01762F6C-A19D-4444-BE99-FA63353C7C96}"/>
              </a:ext>
            </a:extLst>
          </p:cNvPr>
          <p:cNvSpPr/>
          <p:nvPr/>
        </p:nvSpPr>
        <p:spPr>
          <a:xfrm>
            <a:off x="3249744" y="2304020"/>
            <a:ext cx="709739" cy="5232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th-TH" dirty="0"/>
          </a:p>
        </p:txBody>
      </p:sp>
      <p:sp>
        <p:nvSpPr>
          <p:cNvPr id="20" name="วงรี 19">
            <a:extLst>
              <a:ext uri="{FF2B5EF4-FFF2-40B4-BE49-F238E27FC236}">
                <a16:creationId xmlns:a16="http://schemas.microsoft.com/office/drawing/2014/main" id="{8A12AE72-2EAA-41A9-8480-998E6565F1E5}"/>
              </a:ext>
            </a:extLst>
          </p:cNvPr>
          <p:cNvSpPr/>
          <p:nvPr/>
        </p:nvSpPr>
        <p:spPr>
          <a:xfrm>
            <a:off x="2323590" y="5556383"/>
            <a:ext cx="709739" cy="5232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  <a:endParaRPr lang="th-TH" dirty="0"/>
          </a:p>
        </p:txBody>
      </p:sp>
      <p:sp>
        <p:nvSpPr>
          <p:cNvPr id="21" name="วงรี 20">
            <a:extLst>
              <a:ext uri="{FF2B5EF4-FFF2-40B4-BE49-F238E27FC236}">
                <a16:creationId xmlns:a16="http://schemas.microsoft.com/office/drawing/2014/main" id="{900435B9-4302-4A67-92CC-326D38E3B825}"/>
              </a:ext>
            </a:extLst>
          </p:cNvPr>
          <p:cNvSpPr/>
          <p:nvPr/>
        </p:nvSpPr>
        <p:spPr>
          <a:xfrm>
            <a:off x="3249744" y="5556383"/>
            <a:ext cx="709739" cy="5232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th-TH" dirty="0"/>
          </a:p>
        </p:txBody>
      </p:sp>
      <p:sp>
        <p:nvSpPr>
          <p:cNvPr id="22" name="วงรี 21">
            <a:extLst>
              <a:ext uri="{FF2B5EF4-FFF2-40B4-BE49-F238E27FC236}">
                <a16:creationId xmlns:a16="http://schemas.microsoft.com/office/drawing/2014/main" id="{331D2C8B-CB70-4B14-AF6B-0070003A0400}"/>
              </a:ext>
            </a:extLst>
          </p:cNvPr>
          <p:cNvSpPr/>
          <p:nvPr/>
        </p:nvSpPr>
        <p:spPr>
          <a:xfrm>
            <a:off x="168322" y="3329493"/>
            <a:ext cx="709739" cy="5232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th-TH" dirty="0"/>
          </a:p>
        </p:txBody>
      </p:sp>
      <p:sp>
        <p:nvSpPr>
          <p:cNvPr id="23" name="วงรี 22">
            <a:extLst>
              <a:ext uri="{FF2B5EF4-FFF2-40B4-BE49-F238E27FC236}">
                <a16:creationId xmlns:a16="http://schemas.microsoft.com/office/drawing/2014/main" id="{730DFD87-3708-4E80-9DAE-442542720AFF}"/>
              </a:ext>
            </a:extLst>
          </p:cNvPr>
          <p:cNvSpPr/>
          <p:nvPr/>
        </p:nvSpPr>
        <p:spPr>
          <a:xfrm>
            <a:off x="1715492" y="2799359"/>
            <a:ext cx="709739" cy="5232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th-TH" dirty="0"/>
          </a:p>
        </p:txBody>
      </p:sp>
      <p:sp>
        <p:nvSpPr>
          <p:cNvPr id="24" name="วงรี 23">
            <a:extLst>
              <a:ext uri="{FF2B5EF4-FFF2-40B4-BE49-F238E27FC236}">
                <a16:creationId xmlns:a16="http://schemas.microsoft.com/office/drawing/2014/main" id="{39440ACC-D359-45D3-9284-D4D4C5624418}"/>
              </a:ext>
            </a:extLst>
          </p:cNvPr>
          <p:cNvSpPr/>
          <p:nvPr/>
        </p:nvSpPr>
        <p:spPr>
          <a:xfrm>
            <a:off x="4046494" y="3491287"/>
            <a:ext cx="709739" cy="52322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0999978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8412A15F-C15C-4C52-9696-CF5FE102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209814"/>
            <a:ext cx="10515600" cy="559107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ผลลัพธ์</a:t>
            </a:r>
            <a:r>
              <a:rPr lang="en-US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 NCD Clinic Plus/ CKD Clinic </a:t>
            </a:r>
            <a:r>
              <a:rPr lang="th-TH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คุณภาพ </a:t>
            </a:r>
            <a:r>
              <a:rPr lang="en-US" sz="3200" b="1" dirty="0">
                <a:latin typeface="TH Baijam" panose="02000506000000020004" pitchFamily="2" charset="-34"/>
                <a:cs typeface="TH Baijam" panose="02000506000000020004" pitchFamily="2" charset="-34"/>
              </a:rPr>
              <a:t>2562</a:t>
            </a:r>
            <a:endParaRPr lang="th-TH" sz="3200" b="1" dirty="0"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0248E133-6C95-4B75-82EB-EF5D354CC2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649097"/>
              </p:ext>
            </p:extLst>
          </p:nvPr>
        </p:nvGraphicFramePr>
        <p:xfrm>
          <a:off x="510618" y="673768"/>
          <a:ext cx="11170764" cy="640231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757448">
                  <a:extLst>
                    <a:ext uri="{9D8B030D-6E8A-4147-A177-3AD203B41FA5}">
                      <a16:colId xmlns:a16="http://schemas.microsoft.com/office/drawing/2014/main" val="1530157564"/>
                    </a:ext>
                  </a:extLst>
                </a:gridCol>
                <a:gridCol w="1150070">
                  <a:extLst>
                    <a:ext uri="{9D8B030D-6E8A-4147-A177-3AD203B41FA5}">
                      <a16:colId xmlns:a16="http://schemas.microsoft.com/office/drawing/2014/main" val="2340273811"/>
                    </a:ext>
                  </a:extLst>
                </a:gridCol>
                <a:gridCol w="1102936">
                  <a:extLst>
                    <a:ext uri="{9D8B030D-6E8A-4147-A177-3AD203B41FA5}">
                      <a16:colId xmlns:a16="http://schemas.microsoft.com/office/drawing/2014/main" val="818499103"/>
                    </a:ext>
                  </a:extLst>
                </a:gridCol>
                <a:gridCol w="1084083">
                  <a:extLst>
                    <a:ext uri="{9D8B030D-6E8A-4147-A177-3AD203B41FA5}">
                      <a16:colId xmlns:a16="http://schemas.microsoft.com/office/drawing/2014/main" val="3033166258"/>
                    </a:ext>
                  </a:extLst>
                </a:gridCol>
                <a:gridCol w="1076227">
                  <a:extLst>
                    <a:ext uri="{9D8B030D-6E8A-4147-A177-3AD203B41FA5}">
                      <a16:colId xmlns:a16="http://schemas.microsoft.com/office/drawing/2014/main" val="597066944"/>
                    </a:ext>
                  </a:extLst>
                </a:gridCol>
              </a:tblGrid>
              <a:tr h="340890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รายการ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เกณฑ์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ผลงาน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th-TH" sz="2400" dirty="0">
                          <a:solidFill>
                            <a:schemeClr val="tx1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2027233"/>
                  </a:ext>
                </a:extLst>
              </a:tr>
              <a:tr h="349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1.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ร้อยละของผู้ป่วยเบาหวานที่ได้รับการตรวจไขมัน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LDL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และมีค่า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LDL &lt; 100 mg/dl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u="sng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lang="en-US" sz="2000" b="1" u="none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60  %</a:t>
                      </a:r>
                      <a:endParaRPr lang="th-TH" sz="2000" b="1" u="none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285,808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93,546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32.73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741712"/>
                  </a:ext>
                </a:extLst>
              </a:tr>
              <a:tr h="41604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2.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ร้อยละของผู้ป่วยเบาหวานที่ควบคุมระดับน้ำตาลในเลือดได้ดี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40  %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285,808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59,257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20.73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281192"/>
                  </a:ext>
                </a:extLst>
              </a:tr>
              <a:tr h="349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3.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ร้อยละของผู้ป่วยเบาหวานที่มีความดันโลหิตน้อยกว่า 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140/90 mmHg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60  %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285,808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213,816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74.81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765450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4.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ร้อยละของผู้ป่วยเบาหวานที่มีภาวะอ้วนลงพุง [รอบเอวมากกว่า(ส่วนสูง(ซม.)/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)]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  ลดลงจากงบประมาณที่ผ่านมา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10  %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176,961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189,041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-6.83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2428169"/>
                  </a:ext>
                </a:extLst>
              </a:tr>
              <a:tr h="349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5.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ร้อยละของการเกิดภาวะแทรกซ้อนเฉียบพลันในผู้ป่วยเบาหวาน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&lt;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2 %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285,927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6,084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2.13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7955421"/>
                  </a:ext>
                </a:extLst>
              </a:tr>
              <a:tr h="349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6.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ร้อยละของผู้ป่วยเบาหวานรายใหม่ลดลง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5  %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28,446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24,757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12.97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9818875"/>
                  </a:ext>
                </a:extLst>
              </a:tr>
              <a:tr h="325395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7.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ร้อยละของผู้ป่วยความดันโลหิตสูงที่ควบคุมระดับความดันโลหิตได้ดี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50  %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439,331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214,246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48.77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4192400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8.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ร้อยละของผู้ป่วยเบาหวาน และ/หรือ ความดันโลหิตสูงที้รับการค้นหาและคัดกรอง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  โรคไตเรื้อรัง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80  %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395,742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245,634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62.07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4603310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9.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ร้อยละของผู้ป่วยเบาหวาน และ/หรือ ความดันโลหิตสูงที่มี 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CVD Risk </a:t>
                      </a:r>
                      <a:r>
                        <a:rPr lang="en-US" sz="2000" b="1" u="sng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20 %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ใน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  ช่วงไตรมาสที่ 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1,2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และมีผล 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CVD Risk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ลดลงเป็น </a:t>
                      </a:r>
                      <a:r>
                        <a:rPr lang="en-US" sz="2000" b="1" u="sng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&lt;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20 %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40  %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3,970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1,911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48.14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230521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10.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ร้อยละของผู้ป่วยเบาหวาน และ/หรือ ความดันโลหิตสูงที่เป็น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CKD 3-4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ชะลอการ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   ลดลงของ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eGFR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ได้ตามเป้าหมาย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50  %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61,027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18,158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29.75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669233"/>
                  </a:ext>
                </a:extLst>
              </a:tr>
              <a:tr h="560180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11. 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ร้อยละของผู้ป่วยเบาหวาน และ/หรือ ความดันโลหิตสูงที่เป็น 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CKD 1-4</a:t>
                      </a: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และได้รับ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th-TH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   ยา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ACEi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/ARB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60  %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105,010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51,127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48.69</a:t>
                      </a:r>
                      <a:endParaRPr lang="th-TH" sz="2000" b="1" dirty="0">
                        <a:solidFill>
                          <a:srgbClr val="FF0000"/>
                        </a:solidFill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323341"/>
                  </a:ext>
                </a:extLst>
              </a:tr>
              <a:tr h="349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12.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อัตราผู้ป่วยเบาหวานรายใหม่จากกลุ่มเสี่ยงเบาหวาน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&lt;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2.05 %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172,316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3,069</a:t>
                      </a: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1.78 </a:t>
                      </a: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3361450437"/>
                  </a:ext>
                </a:extLst>
              </a:tr>
              <a:tr h="349972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13.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อัตรากลุ่มสงสัยป่วยโรคความดันโลหิตสูง ได้รับการวัดความดันโลหิตที่บ้าน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&gt;</a:t>
                      </a:r>
                      <a:r>
                        <a:rPr kumimoji="0" lang="en-US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Baijam" panose="02000506000000020004" pitchFamily="2" charset="-34"/>
                          <a:ea typeface="+mn-ea"/>
                          <a:cs typeface="TH Baijam" panose="02000506000000020004" pitchFamily="2" charset="-34"/>
                        </a:rPr>
                        <a:t> 30  %</a:t>
                      </a: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60,720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30,707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50.57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7290777"/>
                  </a:ext>
                </a:extLst>
              </a:tr>
              <a:tr h="531994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13.1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รายใหม่ความดันโลหิตสูงจากกลุ่มสงสัยป่วยที่ได้ทำ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HBP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 </a:t>
                      </a:r>
                      <a:endParaRPr lang="en-US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13.2 </a:t>
                      </a:r>
                      <a:r>
                        <a:rPr lang="th-TH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รายใหม่ความดันโลหิตสูงจากกลุ่มสงสัยป่วยที่ไม่ได้ทำ </a:t>
                      </a: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HBP  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Baijam" panose="02000506000000020004" pitchFamily="2" charset="-34"/>
                        <a:ea typeface="+mn-ea"/>
                        <a:cs typeface="TH Baijam" panose="02000506000000020004" pitchFamily="2" charset="-34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1,755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1,608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102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139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5.80</a:t>
                      </a:r>
                    </a:p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2000" b="1" dirty="0"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8.64</a:t>
                      </a:r>
                      <a:endParaRPr lang="th-TH" sz="2000" b="1" dirty="0"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>
                    <a:solidFill>
                      <a:srgbClr val="66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937672"/>
                  </a:ext>
                </a:extLst>
              </a:tr>
            </a:tbl>
          </a:graphicData>
        </a:graphic>
      </p:graphicFrame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32B82E4-958A-498B-9E3A-6E872E2EB693}"/>
              </a:ext>
            </a:extLst>
          </p:cNvPr>
          <p:cNvSpPr/>
          <p:nvPr/>
        </p:nvSpPr>
        <p:spPr>
          <a:xfrm>
            <a:off x="510618" y="6534038"/>
            <a:ext cx="11217897" cy="54204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7227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ไดอะแกรม 11">
            <a:extLst>
              <a:ext uri="{FF2B5EF4-FFF2-40B4-BE49-F238E27FC236}">
                <a16:creationId xmlns:a16="http://schemas.microsoft.com/office/drawing/2014/main" id="{777AC39A-18FE-410E-8E51-5CCF352775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926399"/>
              </p:ext>
            </p:extLst>
          </p:nvPr>
        </p:nvGraphicFramePr>
        <p:xfrm>
          <a:off x="165254" y="99153"/>
          <a:ext cx="11917256" cy="3237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" name="ไดอะแกรม 1">
            <a:extLst>
              <a:ext uri="{FF2B5EF4-FFF2-40B4-BE49-F238E27FC236}">
                <a16:creationId xmlns:a16="http://schemas.microsoft.com/office/drawing/2014/main" id="{858BB9CA-17F1-4AE2-9E54-EC8103FA1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503598"/>
              </p:ext>
            </p:extLst>
          </p:nvPr>
        </p:nvGraphicFramePr>
        <p:xfrm>
          <a:off x="165254" y="3402816"/>
          <a:ext cx="11917256" cy="3697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ลูกศร: ลง 7">
            <a:extLst>
              <a:ext uri="{FF2B5EF4-FFF2-40B4-BE49-F238E27FC236}">
                <a16:creationId xmlns:a16="http://schemas.microsoft.com/office/drawing/2014/main" id="{5D24E046-F697-4B0D-A75F-9EFDE559277C}"/>
              </a:ext>
            </a:extLst>
          </p:cNvPr>
          <p:cNvSpPr/>
          <p:nvPr/>
        </p:nvSpPr>
        <p:spPr>
          <a:xfrm>
            <a:off x="2434728" y="3999121"/>
            <a:ext cx="822593" cy="6059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ลูกศร: ลง 9">
            <a:extLst>
              <a:ext uri="{FF2B5EF4-FFF2-40B4-BE49-F238E27FC236}">
                <a16:creationId xmlns:a16="http://schemas.microsoft.com/office/drawing/2014/main" id="{CADDC5B3-F408-4BF8-A857-278F29075072}"/>
              </a:ext>
            </a:extLst>
          </p:cNvPr>
          <p:cNvSpPr/>
          <p:nvPr/>
        </p:nvSpPr>
        <p:spPr>
          <a:xfrm>
            <a:off x="5715917" y="4070036"/>
            <a:ext cx="822593" cy="6059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" name="ลูกศร: ลง 10">
            <a:extLst>
              <a:ext uri="{FF2B5EF4-FFF2-40B4-BE49-F238E27FC236}">
                <a16:creationId xmlns:a16="http://schemas.microsoft.com/office/drawing/2014/main" id="{EC2702DE-ED0A-48AD-9EF5-6B8201EF428A}"/>
              </a:ext>
            </a:extLst>
          </p:cNvPr>
          <p:cNvSpPr/>
          <p:nvPr/>
        </p:nvSpPr>
        <p:spPr>
          <a:xfrm>
            <a:off x="9126726" y="4059710"/>
            <a:ext cx="886520" cy="60592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: ลง 8">
            <a:extLst>
              <a:ext uri="{FF2B5EF4-FFF2-40B4-BE49-F238E27FC236}">
                <a16:creationId xmlns:a16="http://schemas.microsoft.com/office/drawing/2014/main" id="{BAAF1D71-5574-4CBA-8CBE-982EA3FF8293}"/>
              </a:ext>
            </a:extLst>
          </p:cNvPr>
          <p:cNvSpPr/>
          <p:nvPr/>
        </p:nvSpPr>
        <p:spPr>
          <a:xfrm>
            <a:off x="5715917" y="5949108"/>
            <a:ext cx="1075981" cy="60592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27D2AA9B-C6B4-4069-BE3F-2C36EBE2396C}"/>
              </a:ext>
            </a:extLst>
          </p:cNvPr>
          <p:cNvCxnSpPr/>
          <p:nvPr/>
        </p:nvCxnSpPr>
        <p:spPr>
          <a:xfrm flipH="1">
            <a:off x="5398265" y="1107146"/>
            <a:ext cx="725617" cy="1708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080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D5CAD6D9-6DD4-42CE-9F70-81EDC6B08943}"/>
              </a:ext>
            </a:extLst>
          </p:cNvPr>
          <p:cNvSpPr txBox="1">
            <a:spLocks/>
          </p:cNvSpPr>
          <p:nvPr/>
        </p:nvSpPr>
        <p:spPr>
          <a:xfrm>
            <a:off x="0" y="5405"/>
            <a:ext cx="12192000" cy="610528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ร้อยละประชาชนอายุ 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ปีขึ้นไปได้รับการคัดกรองโรคเบาหวาน ความดันโลหิตสูง (</a:t>
            </a:r>
            <a:r>
              <a:rPr lang="en-US" sz="20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90%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21F9AB-8B00-419F-A570-2FA8BE9BF5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00841"/>
            <a:ext cx="12192000" cy="415941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  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ณ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06B3D5B0-331B-4272-9F26-FAF3E924C4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9541401"/>
              </p:ext>
            </p:extLst>
          </p:nvPr>
        </p:nvGraphicFramePr>
        <p:xfrm>
          <a:off x="125678" y="615933"/>
          <a:ext cx="1194064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56224206-CEE6-46F1-ACDB-9607631158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898405"/>
              </p:ext>
            </p:extLst>
          </p:nvPr>
        </p:nvGraphicFramePr>
        <p:xfrm>
          <a:off x="168255" y="3397229"/>
          <a:ext cx="6122375" cy="3047639"/>
        </p:xfrm>
        <a:graphic>
          <a:graphicData uri="http://schemas.openxmlformats.org/drawingml/2006/table">
            <a:tbl>
              <a:tblPr/>
              <a:tblGrid>
                <a:gridCol w="3465494">
                  <a:extLst>
                    <a:ext uri="{9D8B030D-6E8A-4147-A177-3AD203B41FA5}">
                      <a16:colId xmlns:a16="http://schemas.microsoft.com/office/drawing/2014/main" val="2370553717"/>
                    </a:ext>
                  </a:extLst>
                </a:gridCol>
                <a:gridCol w="2656881">
                  <a:extLst>
                    <a:ext uri="{9D8B030D-6E8A-4147-A177-3AD203B41FA5}">
                      <a16:colId xmlns:a16="http://schemas.microsoft.com/office/drawing/2014/main" val="885039765"/>
                    </a:ext>
                  </a:extLst>
                </a:gridCol>
              </a:tblGrid>
              <a:tr h="435143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คัดกรองเบาหวาน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309581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หนองบัวลำภู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998160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หนองคาย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96.1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245184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นครพนม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95.2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77540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บึงกาฬ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084502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92.9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3193125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อุดรธานี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92.7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941223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90.6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8199783"/>
                  </a:ext>
                </a:extLst>
              </a:tr>
              <a:tr h="326562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8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93.5</a:t>
                      </a: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0211209"/>
                  </a:ext>
                </a:extLst>
              </a:tr>
            </a:tbl>
          </a:graphicData>
        </a:graphic>
      </p:graphicFrame>
      <p:graphicFrame>
        <p:nvGraphicFramePr>
          <p:cNvPr id="6" name="ตาราง 5">
            <a:extLst>
              <a:ext uri="{FF2B5EF4-FFF2-40B4-BE49-F238E27FC236}">
                <a16:creationId xmlns:a16="http://schemas.microsoft.com/office/drawing/2014/main" id="{191FAEF5-900D-4AD6-AFEA-30A48D3B8E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6885367"/>
              </p:ext>
            </p:extLst>
          </p:nvPr>
        </p:nvGraphicFramePr>
        <p:xfrm>
          <a:off x="6449995" y="3397229"/>
          <a:ext cx="5573750" cy="3141756"/>
        </p:xfrm>
        <a:graphic>
          <a:graphicData uri="http://schemas.openxmlformats.org/drawingml/2006/table">
            <a:tbl>
              <a:tblPr/>
              <a:tblGrid>
                <a:gridCol w="3169388">
                  <a:extLst>
                    <a:ext uri="{9D8B030D-6E8A-4147-A177-3AD203B41FA5}">
                      <a16:colId xmlns:a16="http://schemas.microsoft.com/office/drawing/2014/main" val="2405231602"/>
                    </a:ext>
                  </a:extLst>
                </a:gridCol>
                <a:gridCol w="2404362">
                  <a:extLst>
                    <a:ext uri="{9D8B030D-6E8A-4147-A177-3AD203B41FA5}">
                      <a16:colId xmlns:a16="http://schemas.microsoft.com/office/drawing/2014/main" val="2720934137"/>
                    </a:ext>
                  </a:extLst>
                </a:gridCol>
              </a:tblGrid>
              <a:tr h="34908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คัดกรองความดันโลหิตสูง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322027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หนองบัวลำภู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97.4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4079447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หนองคาย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96.1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7020411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บึงกาฬ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95.3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5170876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นครพนม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94.6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8109834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เลย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94.0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6179103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อุดรธานี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92.3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782314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สกลนคร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90.4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084415"/>
                  </a:ext>
                </a:extLst>
              </a:tr>
              <a:tr h="349084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 8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93.6</a:t>
                      </a:r>
                    </a:p>
                  </a:txBody>
                  <a:tcPr marL="6350" marR="6350" marT="635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3719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422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-4" y="51727"/>
            <a:ext cx="12192001" cy="550415"/>
          </a:xfrm>
          <a:solidFill>
            <a:srgbClr val="66FF66"/>
          </a:solidFill>
        </p:spPr>
        <p:txBody>
          <a:bodyPr>
            <a:normAutofit/>
          </a:bodyPr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อัตราผู้ป่วยเบาหวานรายใหม่จากกลุ่มเสี่ยง  (</a:t>
            </a:r>
            <a:r>
              <a:rPr lang="en-US" sz="24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2.05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26CA4DE6-0008-42AA-BF66-CE5E0ADF57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" y="6643494"/>
            <a:ext cx="12192000" cy="385163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 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 ณ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18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pic>
        <p:nvPicPr>
          <p:cNvPr id="2050" name="Picture 2" descr="&quot;à¹à¸à¸²à¸«à¸§à¸²à¸&quot; à¸ªà¸²à¹à¸«à¸à¸¸à¸à¸­à¸à¸à¸²à¸£à¹à¸ªà¸µà¸¢à¸à¸µà¸§à¸´à¸à¸à¸­à¸à¸à¸¹à¹à¸«à¸à¸´à¸à¸­à¸±à¸à¸à¸±à¸ 9 à¸à¸­à¸à¹à¸¥à¸">
            <a:extLst>
              <a:ext uri="{FF2B5EF4-FFF2-40B4-BE49-F238E27FC236}">
                <a16:creationId xmlns:a16="http://schemas.microsoft.com/office/drawing/2014/main" id="{CD9657CF-D39B-4699-9518-E6F569712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9" y="1542258"/>
            <a:ext cx="1428750" cy="16100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แผนภูมิ 14">
            <a:extLst>
              <a:ext uri="{FF2B5EF4-FFF2-40B4-BE49-F238E27FC236}">
                <a16:creationId xmlns:a16="http://schemas.microsoft.com/office/drawing/2014/main" id="{AAB0502B-922D-49E8-BBFA-572AE64C19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91784182"/>
              </p:ext>
            </p:extLst>
          </p:nvPr>
        </p:nvGraphicFramePr>
        <p:xfrm>
          <a:off x="1659318" y="721073"/>
          <a:ext cx="10186466" cy="2891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แผนภูมิ 17">
            <a:extLst>
              <a:ext uri="{FF2B5EF4-FFF2-40B4-BE49-F238E27FC236}">
                <a16:creationId xmlns:a16="http://schemas.microsoft.com/office/drawing/2014/main" id="{8620C39E-6228-4258-9EA0-95B5E1BC10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294958"/>
              </p:ext>
            </p:extLst>
          </p:nvPr>
        </p:nvGraphicFramePr>
        <p:xfrm>
          <a:off x="346211" y="3821620"/>
          <a:ext cx="1149957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475FAB60-1411-4A51-8FF2-C3D0687C1133}"/>
              </a:ext>
            </a:extLst>
          </p:cNvPr>
          <p:cNvSpPr/>
          <p:nvPr/>
        </p:nvSpPr>
        <p:spPr>
          <a:xfrm>
            <a:off x="5316279" y="1052623"/>
            <a:ext cx="563526" cy="4040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0749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id="{5CCD259E-0B56-4074-A7BA-C361E2EB8F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128937"/>
              </p:ext>
            </p:extLst>
          </p:nvPr>
        </p:nvGraphicFramePr>
        <p:xfrm>
          <a:off x="3" y="602142"/>
          <a:ext cx="12191997" cy="321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CB85DEA5-12F9-4A36-AE6C-694FA39B172A}"/>
              </a:ext>
            </a:extLst>
          </p:cNvPr>
          <p:cNvSpPr txBox="1">
            <a:spLocks/>
          </p:cNvSpPr>
          <p:nvPr/>
        </p:nvSpPr>
        <p:spPr>
          <a:xfrm>
            <a:off x="-4" y="51727"/>
            <a:ext cx="12192001" cy="550415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>
            <a:normAutofit/>
          </a:bodyPr>
          <a:lstStyle>
            <a:lvl1pPr algn="l" defTabSz="91440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ร้อยละผู้ป่วยรายใหม่โรคเบาหวาน/ความดันโลหิตสูงลดลง  (</a:t>
            </a:r>
            <a:r>
              <a:rPr lang="en-US" sz="24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aphicFrame>
        <p:nvGraphicFramePr>
          <p:cNvPr id="5" name="แผนภูมิ 4">
            <a:extLst>
              <a:ext uri="{FF2B5EF4-FFF2-40B4-BE49-F238E27FC236}">
                <a16:creationId xmlns:a16="http://schemas.microsoft.com/office/drawing/2014/main" id="{C49947CC-D65C-49A1-A8D4-190A93DC24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3983987"/>
              </p:ext>
            </p:extLst>
          </p:nvPr>
        </p:nvGraphicFramePr>
        <p:xfrm>
          <a:off x="0" y="3853970"/>
          <a:ext cx="12191997" cy="2914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45503D94-09F2-4F81-B82B-62B66217A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" y="6768528"/>
            <a:ext cx="12192000" cy="415941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ณ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9211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D4199F3D-C486-4264-8959-B52499C18D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904" y="170657"/>
            <a:ext cx="12192000" cy="593893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อัตรากลุ่มสงสัยป่วยโรคความดันโลหิตสูงได้รับการวัดความดันโลหิตที่บ้าน (</a:t>
            </a:r>
            <a:r>
              <a:rPr lang="en-US" sz="20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30%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DD47999-B575-449E-BC3D-AFA710497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04" y="6544373"/>
            <a:ext cx="12192000" cy="415941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ณ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DFC897C0-8856-4B06-B5A4-E25DCE263B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6755725"/>
              </p:ext>
            </p:extLst>
          </p:nvPr>
        </p:nvGraphicFramePr>
        <p:xfrm>
          <a:off x="241178" y="832326"/>
          <a:ext cx="11665900" cy="2767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แผนภูมิ 12">
            <a:extLst>
              <a:ext uri="{FF2B5EF4-FFF2-40B4-BE49-F238E27FC236}">
                <a16:creationId xmlns:a16="http://schemas.microsoft.com/office/drawing/2014/main" id="{122C05FA-9DC5-465E-920B-80B8F41BE8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4954141"/>
              </p:ext>
            </p:extLst>
          </p:nvPr>
        </p:nvGraphicFramePr>
        <p:xfrm>
          <a:off x="361900" y="3752729"/>
          <a:ext cx="11545178" cy="26385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D86C6345-1937-4F27-91B0-D2AA846087C3}"/>
              </a:ext>
            </a:extLst>
          </p:cNvPr>
          <p:cNvSpPr/>
          <p:nvPr/>
        </p:nvSpPr>
        <p:spPr>
          <a:xfrm>
            <a:off x="3487479" y="4054543"/>
            <a:ext cx="691116" cy="411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69C5C2B4-5FC1-45CB-97BE-9985D3BDEE39}"/>
              </a:ext>
            </a:extLst>
          </p:cNvPr>
          <p:cNvSpPr/>
          <p:nvPr/>
        </p:nvSpPr>
        <p:spPr>
          <a:xfrm>
            <a:off x="6538630" y="4125424"/>
            <a:ext cx="691116" cy="4111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7850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CC50E68-5CE9-4D8C-A7E2-AEADBEC2438E}"/>
              </a:ext>
            </a:extLst>
          </p:cNvPr>
          <p:cNvSpPr txBox="1">
            <a:spLocks/>
          </p:cNvSpPr>
          <p:nvPr/>
        </p:nvSpPr>
        <p:spPr>
          <a:xfrm>
            <a:off x="-1" y="71853"/>
            <a:ext cx="12192001" cy="550415"/>
          </a:xfrm>
          <a:prstGeom prst="rect">
            <a:avLst/>
          </a:prstGeom>
          <a:solidFill>
            <a:srgbClr val="66FF66"/>
          </a:solidFill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ร้อยละของผู้ป่วยความดันโลหิตสูงรายใหม่จากผู้สงสัยป่วย(ทำ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HomeBP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ปีงบประมาณ 2562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B25D853-16C9-4B55-B645-3379ED55CC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47190"/>
            <a:ext cx="12192000" cy="415941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  ณ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3" name="ตาราง 2">
            <a:extLst>
              <a:ext uri="{FF2B5EF4-FFF2-40B4-BE49-F238E27FC236}">
                <a16:creationId xmlns:a16="http://schemas.microsoft.com/office/drawing/2014/main" id="{43A9BEC3-50D4-4B06-89D5-625592BBE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111964"/>
              </p:ext>
            </p:extLst>
          </p:nvPr>
        </p:nvGraphicFramePr>
        <p:xfrm>
          <a:off x="34852" y="624652"/>
          <a:ext cx="4918146" cy="60964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1063">
                  <a:extLst>
                    <a:ext uri="{9D8B030D-6E8A-4147-A177-3AD203B41FA5}">
                      <a16:colId xmlns:a16="http://schemas.microsoft.com/office/drawing/2014/main" val="90566428"/>
                    </a:ext>
                  </a:extLst>
                </a:gridCol>
                <a:gridCol w="1462527">
                  <a:extLst>
                    <a:ext uri="{9D8B030D-6E8A-4147-A177-3AD203B41FA5}">
                      <a16:colId xmlns:a16="http://schemas.microsoft.com/office/drawing/2014/main" val="236345664"/>
                    </a:ext>
                  </a:extLst>
                </a:gridCol>
                <a:gridCol w="1557413">
                  <a:extLst>
                    <a:ext uri="{9D8B030D-6E8A-4147-A177-3AD203B41FA5}">
                      <a16:colId xmlns:a16="http://schemas.microsoft.com/office/drawing/2014/main" val="1849008251"/>
                    </a:ext>
                  </a:extLst>
                </a:gridCol>
                <a:gridCol w="827143">
                  <a:extLst>
                    <a:ext uri="{9D8B030D-6E8A-4147-A177-3AD203B41FA5}">
                      <a16:colId xmlns:a16="http://schemas.microsoft.com/office/drawing/2014/main" val="148290180"/>
                    </a:ext>
                  </a:extLst>
                </a:gridCol>
              </a:tblGrid>
              <a:tr h="390942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จำนวนผู้สงสัยป่วย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จำนวนที่ถูกวินิจฉัย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อัตรา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extLst>
                  <a:ext uri="{0D108BD9-81ED-4DB2-BD59-A6C34878D82A}">
                    <a16:rowId xmlns:a16="http://schemas.microsoft.com/office/drawing/2014/main" val="3438855794"/>
                  </a:ext>
                </a:extLst>
              </a:tr>
              <a:tr h="623259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ที่ทำ </a:t>
                      </a:r>
                      <a:r>
                        <a:rPr lang="en-US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HOME BP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เป็นผู้ป่วยความดันโลหิตสูงรายใหม่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 (ร้อยละ)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 anchor="ctr"/>
                </a:tc>
                <a:extLst>
                  <a:ext uri="{0D108BD9-81ED-4DB2-BD59-A6C34878D82A}">
                    <a16:rowId xmlns:a16="http://schemas.microsoft.com/office/drawing/2014/main" val="2656137735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1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55,637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4,489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8.07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897507309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29,930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1,659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5.54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3858034131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3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22,167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1,429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6.45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930451260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4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21,674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1,249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5.76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1876449291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23,745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1,344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5.66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464380911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6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17,159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1,225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7.14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3441376242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38,671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2,091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5.41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74976533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2000" b="1" u="none" strike="noStrike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8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u="none" strike="noStrike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30,707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u="none" strike="noStrike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1,926</a:t>
                      </a:r>
                      <a:endParaRPr lang="th-TH" sz="2000" b="1" i="0" u="none" strike="noStrike">
                        <a:solidFill>
                          <a:srgbClr val="FF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000" b="1" u="none" strike="noStrike" dirty="0">
                          <a:solidFill>
                            <a:srgbClr val="FF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6.27</a:t>
                      </a:r>
                      <a:endParaRPr lang="th-TH" sz="2000" b="1" i="0" u="none" strike="noStrike" dirty="0">
                        <a:solidFill>
                          <a:srgbClr val="FF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2804039199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56,967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3,283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5.76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82408531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10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28,502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1,787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6.27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2754737915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11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30,335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1,689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5.57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2813390656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l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เขตสุขภาพที่ 12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28,109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1,818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6.47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946205244"/>
                  </a:ext>
                </a:extLst>
              </a:tr>
              <a:tr h="390942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รวม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383,603</a:t>
                      </a:r>
                      <a:endParaRPr lang="th-TH" sz="1800" b="1" i="0" u="none" strike="noStrike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23,989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1800" b="1" u="none" strike="noStrike" dirty="0"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6.25 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AngsanaUPC" panose="02020603050405020304" pitchFamily="18" charset="-34"/>
                        <a:cs typeface="AngsanaUPC" panose="02020603050405020304" pitchFamily="18" charset="-34"/>
                      </a:endParaRPr>
                    </a:p>
                  </a:txBody>
                  <a:tcPr marL="5274" marR="5274" marT="5274" marB="0"/>
                </a:tc>
                <a:extLst>
                  <a:ext uri="{0D108BD9-81ED-4DB2-BD59-A6C34878D82A}">
                    <a16:rowId xmlns:a16="http://schemas.microsoft.com/office/drawing/2014/main" val="2980991489"/>
                  </a:ext>
                </a:extLst>
              </a:tr>
            </a:tbl>
          </a:graphicData>
        </a:graphic>
      </p:graphicFrame>
      <p:sp>
        <p:nvSpPr>
          <p:cNvPr id="4" name="สี่เหลี่ยมผืนผ้า 3">
            <a:extLst>
              <a:ext uri="{FF2B5EF4-FFF2-40B4-BE49-F238E27FC236}">
                <a16:creationId xmlns:a16="http://schemas.microsoft.com/office/drawing/2014/main" id="{BC6779AA-B662-45EB-B6CD-9F86012C927D}"/>
              </a:ext>
            </a:extLst>
          </p:cNvPr>
          <p:cNvSpPr/>
          <p:nvPr/>
        </p:nvSpPr>
        <p:spPr>
          <a:xfrm>
            <a:off x="-1" y="4337260"/>
            <a:ext cx="4918146" cy="41594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2400"/>
          </a:p>
        </p:txBody>
      </p:sp>
      <p:graphicFrame>
        <p:nvGraphicFramePr>
          <p:cNvPr id="5" name="ตาราง 4">
            <a:extLst>
              <a:ext uri="{FF2B5EF4-FFF2-40B4-BE49-F238E27FC236}">
                <a16:creationId xmlns:a16="http://schemas.microsoft.com/office/drawing/2014/main" id="{7CDA9307-4EFD-4322-9838-6243A745E4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7994584"/>
              </p:ext>
            </p:extLst>
          </p:nvPr>
        </p:nvGraphicFramePr>
        <p:xfrm>
          <a:off x="5077326" y="648356"/>
          <a:ext cx="6990346" cy="6096448"/>
        </p:xfrm>
        <a:graphic>
          <a:graphicData uri="http://schemas.openxmlformats.org/drawingml/2006/table">
            <a:tbl>
              <a:tblPr/>
              <a:tblGrid>
                <a:gridCol w="1387478">
                  <a:extLst>
                    <a:ext uri="{9D8B030D-6E8A-4147-A177-3AD203B41FA5}">
                      <a16:colId xmlns:a16="http://schemas.microsoft.com/office/drawing/2014/main" val="1343630441"/>
                    </a:ext>
                  </a:extLst>
                </a:gridCol>
                <a:gridCol w="2213610">
                  <a:extLst>
                    <a:ext uri="{9D8B030D-6E8A-4147-A177-3AD203B41FA5}">
                      <a16:colId xmlns:a16="http://schemas.microsoft.com/office/drawing/2014/main" val="491082522"/>
                    </a:ext>
                  </a:extLst>
                </a:gridCol>
                <a:gridCol w="2213610">
                  <a:extLst>
                    <a:ext uri="{9D8B030D-6E8A-4147-A177-3AD203B41FA5}">
                      <a16:colId xmlns:a16="http://schemas.microsoft.com/office/drawing/2014/main" val="181007833"/>
                    </a:ext>
                  </a:extLst>
                </a:gridCol>
                <a:gridCol w="1175648">
                  <a:extLst>
                    <a:ext uri="{9D8B030D-6E8A-4147-A177-3AD203B41FA5}">
                      <a16:colId xmlns:a16="http://schemas.microsoft.com/office/drawing/2014/main" val="3833578699"/>
                    </a:ext>
                  </a:extLst>
                </a:gridCol>
              </a:tblGrid>
              <a:tr h="59014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จังหวัด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จำนวนผู้สงสัยป่วย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จำนวนที่ถูกวินิจฉัย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อัตรา (ร้อยละ)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4817402"/>
                  </a:ext>
                </a:extLst>
              </a:tr>
              <a:tr h="785125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ที่ทำ 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HOME BP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เป็นผู้ป่วยความดันโลหิตสูงรายใหม่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6585899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บึงกาฬ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2,511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194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7.73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3790779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หนองบัวลำภู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3,724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170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4.56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856523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อุดรธานี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7,049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399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5.66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9665340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เลย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5,383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286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5.31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3912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หนองคาย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2,420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193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7.98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244311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สกลนคร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5,255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465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8.85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6603367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นครพนม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4,365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219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5.02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459188"/>
                  </a:ext>
                </a:extLst>
              </a:tr>
              <a:tr h="590147"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รวม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30,707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1,926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ngsanaUPC" panose="02020603050405020304" pitchFamily="18" charset="-34"/>
                          <a:cs typeface="AngsanaUPC" panose="02020603050405020304" pitchFamily="18" charset="-34"/>
                        </a:rPr>
                        <a:t>6.27 </a:t>
                      </a:r>
                    </a:p>
                  </a:txBody>
                  <a:tcPr marL="6350" marR="6350" marT="6350" marB="0">
                    <a:lnL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054591"/>
                  </a:ext>
                </a:extLst>
              </a:tr>
            </a:tbl>
          </a:graphicData>
        </a:graphic>
      </p:graphicFrame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BCB31376-39E8-4844-AAA1-37247333F768}"/>
              </a:ext>
            </a:extLst>
          </p:cNvPr>
          <p:cNvSpPr/>
          <p:nvPr/>
        </p:nvSpPr>
        <p:spPr>
          <a:xfrm>
            <a:off x="11142921" y="4412512"/>
            <a:ext cx="627321" cy="467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13E27660-ED95-4961-922E-4E7AF9492ACB}"/>
              </a:ext>
            </a:extLst>
          </p:cNvPr>
          <p:cNvSpPr/>
          <p:nvPr/>
        </p:nvSpPr>
        <p:spPr>
          <a:xfrm>
            <a:off x="11170994" y="5038974"/>
            <a:ext cx="627321" cy="467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BF10612-D1FC-4F91-9876-EBA0C4F69E0D}"/>
              </a:ext>
            </a:extLst>
          </p:cNvPr>
          <p:cNvSpPr/>
          <p:nvPr/>
        </p:nvSpPr>
        <p:spPr>
          <a:xfrm>
            <a:off x="11188855" y="2011932"/>
            <a:ext cx="627321" cy="4678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66087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575E3CD-358B-4FFC-AC84-5C0E496CB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0232" y="145275"/>
            <a:ext cx="3520736" cy="1325563"/>
          </a:xfrm>
        </p:spPr>
        <p:txBody>
          <a:bodyPr>
            <a:prstTxWarp prst="textChevron">
              <a:avLst/>
            </a:prstTxWarp>
          </a:bodyPr>
          <a:lstStyle/>
          <a:p>
            <a:r>
              <a:rPr lang="th-TH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สถานการณ์</a:t>
            </a:r>
            <a:endParaRPr lang="th-TH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:a16="http://schemas.microsoft.com/office/drawing/2014/main" id="{7227DC84-664D-4972-AAE3-CD0DF744B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167" y="2019905"/>
            <a:ext cx="5507665" cy="424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:a16="http://schemas.microsoft.com/office/drawing/2014/main" id="{C51A0453-1182-4CA0-91FF-AE0D4EDB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50" y="5184825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:a16="http://schemas.microsoft.com/office/drawing/2014/main" id="{125B06ED-0E0E-404D-91CE-6E4A46621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01" y="26781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:a16="http://schemas.microsoft.com/office/drawing/2014/main" id="{873794BB-A8D3-46EB-8940-FCCEF1DD9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70" y="36531"/>
            <a:ext cx="29527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:a16="http://schemas.microsoft.com/office/drawing/2014/main" id="{5A3F9E2D-3834-42D3-A1E5-05ABD059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99" y="4997303"/>
            <a:ext cx="2857500" cy="176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à¸à¸¥à¸à¸²à¸£à¸à¹à¸à¸«à¸²à¸£à¸¹à¸à¸ à¸²à¸à¸ªà¸³à¸«à¸£à¸±à¸ à¸£à¸¹à¸à¸à¸²à¸£à¹à¸à¸¹à¸à¹à¸£à¸à¹à¸à¸²à¸«à¸§à¸²à¸ à¸à¸§à¸²à¸¡à¸à¸±à¸ à¸«à¸±à¸§à¹à¸ à¸ªà¸¡à¸­à¸">
            <a:extLst>
              <a:ext uri="{FF2B5EF4-FFF2-40B4-BE49-F238E27FC236}">
                <a16:creationId xmlns:a16="http://schemas.microsoft.com/office/drawing/2014/main" id="{E423E298-9DCF-4E78-9BFA-4CC208DA4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2" y="2136793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eart and brain that walk hand in hand, concept of health of walking">
            <a:extLst>
              <a:ext uri="{FF2B5EF4-FFF2-40B4-BE49-F238E27FC236}">
                <a16:creationId xmlns:a16="http://schemas.microsoft.com/office/drawing/2014/main" id="{C608F684-F390-4C33-90B7-B62766D64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74" y="2135022"/>
            <a:ext cx="2476550" cy="221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973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12558"/>
          </a:xfr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ร้อยละผู้ป่วยเบาหวานควบคุมระดับน้ำตาลในเลือดได้ดี (</a:t>
            </a:r>
            <a:r>
              <a:rPr lang="en-US" sz="20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A7A0F00-63FB-4B8C-B816-5E78E3D56F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476" y="6783372"/>
            <a:ext cx="12192000" cy="415941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ณ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1 </a:t>
            </a:r>
            <a:r>
              <a:rPr lang="th-TH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สิงหาคม </a:t>
            </a:r>
            <a:r>
              <a:rPr lang="en-US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2562</a:t>
            </a:r>
            <a:endParaRPr lang="th-TH" sz="20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16" name="แผนภูมิ 15">
            <a:extLst>
              <a:ext uri="{FF2B5EF4-FFF2-40B4-BE49-F238E27FC236}">
                <a16:creationId xmlns:a16="http://schemas.microsoft.com/office/drawing/2014/main" id="{123EF705-0A7B-45FB-A14F-C3C196ACD7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813426"/>
              </p:ext>
            </p:extLst>
          </p:nvPr>
        </p:nvGraphicFramePr>
        <p:xfrm>
          <a:off x="0" y="3743038"/>
          <a:ext cx="12192000" cy="304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5C512B79-8118-4053-9A57-651698B8E3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7280103"/>
              </p:ext>
            </p:extLst>
          </p:nvPr>
        </p:nvGraphicFramePr>
        <p:xfrm>
          <a:off x="1" y="612557"/>
          <a:ext cx="12160524" cy="3130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91E53AB5-9A62-4BEF-90A3-8AA7A9A93CA6}"/>
              </a:ext>
            </a:extLst>
          </p:cNvPr>
          <p:cNvSpPr/>
          <p:nvPr/>
        </p:nvSpPr>
        <p:spPr>
          <a:xfrm>
            <a:off x="6497341" y="1234440"/>
            <a:ext cx="827003" cy="21488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882347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0315"/>
          </a:xfr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ร้อยละผู้ป่วยความดันโลหิตสูงควบคุมระดับความดันโลหิตได้ดี (</a:t>
            </a:r>
            <a:r>
              <a:rPr lang="en-US" sz="20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17B2C853-CFC3-4CDD-A472-CCEDD13CE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2716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E0D7D86D-C9F4-4E4B-BC27-2F899318D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934588"/>
              </p:ext>
            </p:extLst>
          </p:nvPr>
        </p:nvGraphicFramePr>
        <p:xfrm>
          <a:off x="82296" y="3511940"/>
          <a:ext cx="11925690" cy="3055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CC5320B1-EDFD-454F-9453-FC3C88F00C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579824"/>
              </p:ext>
            </p:extLst>
          </p:nvPr>
        </p:nvGraphicFramePr>
        <p:xfrm>
          <a:off x="4638430" y="585720"/>
          <a:ext cx="7369556" cy="2857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E52FE395-996E-463F-B017-3CAD573435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300557"/>
              </p:ext>
            </p:extLst>
          </p:nvPr>
        </p:nvGraphicFramePr>
        <p:xfrm>
          <a:off x="185928" y="683421"/>
          <a:ext cx="4393291" cy="272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65881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94803"/>
          </a:xfr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ร้อยละผู้ป่วยเบาหวานและความดันโลหิตสูงได้รับการคัดกรองภาวะแทรกซ้อนทางไต (</a:t>
            </a:r>
            <a:r>
              <a:rPr lang="en-US" sz="20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r>
              <a:rPr lang="th-TH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586E8DBE-605D-4846-9DF3-75772F426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00542"/>
            <a:ext cx="12192000" cy="385163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8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ณ </a:t>
            </a:r>
            <a:r>
              <a:rPr lang="en-US" sz="18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1 </a:t>
            </a:r>
            <a:r>
              <a:rPr lang="th-TH" sz="18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สิงหาคม </a:t>
            </a:r>
            <a:r>
              <a:rPr lang="en-US" sz="1800" b="1" dirty="0">
                <a:solidFill>
                  <a:prstClr val="black"/>
                </a:solidFill>
                <a:latin typeface="Cordia New" panose="020B0304020202020204" pitchFamily="34" charset="-34"/>
                <a:cs typeface="Cordia New" panose="020B0304020202020204" pitchFamily="34" charset="-34"/>
              </a:rPr>
              <a:t>2562</a:t>
            </a:r>
            <a:endParaRPr lang="th-TH" sz="1200" b="1" dirty="0">
              <a:solidFill>
                <a:prstClr val="black"/>
              </a:solidFill>
              <a:latin typeface="Cordia New" panose="020B0304020202020204" pitchFamily="34" charset="-34"/>
              <a:ea typeface="Tahoma" panose="020B0604030504040204" pitchFamily="34" charset="0"/>
              <a:cs typeface="Cordia New" panose="020B0304020202020204" pitchFamily="34" charset="-34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EE9C22A9-95E3-4358-A150-64AAB0AFAB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0898528"/>
              </p:ext>
            </p:extLst>
          </p:nvPr>
        </p:nvGraphicFramePr>
        <p:xfrm>
          <a:off x="0" y="594802"/>
          <a:ext cx="5273748" cy="300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02558E8F-FCE0-49DE-B05E-B138B97DF6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23811864"/>
              </p:ext>
            </p:extLst>
          </p:nvPr>
        </p:nvGraphicFramePr>
        <p:xfrm>
          <a:off x="5380075" y="594802"/>
          <a:ext cx="6811925" cy="300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แผนภูมิ 9">
            <a:extLst>
              <a:ext uri="{FF2B5EF4-FFF2-40B4-BE49-F238E27FC236}">
                <a16:creationId xmlns:a16="http://schemas.microsoft.com/office/drawing/2014/main" id="{994D64A8-940D-4E54-AF4A-FBF2CE183B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592399"/>
              </p:ext>
            </p:extLst>
          </p:nvPr>
        </p:nvGraphicFramePr>
        <p:xfrm>
          <a:off x="0" y="3716613"/>
          <a:ext cx="12110484" cy="3004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B975D988-FACF-4E2A-AB98-6684DDFCB493}"/>
              </a:ext>
            </a:extLst>
          </p:cNvPr>
          <p:cNvSpPr/>
          <p:nvPr/>
        </p:nvSpPr>
        <p:spPr>
          <a:xfrm>
            <a:off x="9197163" y="1339702"/>
            <a:ext cx="350874" cy="21690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419967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170658"/>
            <a:ext cx="12192000" cy="544748"/>
          </a:xfr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ร้อยละผู้ป่วยโรคไตเรื้อรังรายใหม่   (</a:t>
            </a:r>
            <a:r>
              <a:rPr lang="th-TH" sz="2400" b="1">
                <a:solidFill>
                  <a:srgbClr val="0000CC"/>
                </a:solidFill>
                <a:latin typeface="JasmineUPC" panose="02020603050405020304" pitchFamily="18" charset="-34"/>
                <a:ea typeface="Times New Roman" pitchFamily="18" charset="0"/>
                <a:cs typeface="JasmineUPC" panose="02020603050405020304" pitchFamily="18" charset="-34"/>
              </a:rPr>
              <a:t>เป้าหมายไม่เกินร้อย</a:t>
            </a:r>
            <a:r>
              <a:rPr lang="th-TH" sz="2400" b="1" dirty="0">
                <a:solidFill>
                  <a:srgbClr val="0000CC"/>
                </a:solidFill>
                <a:latin typeface="JasmineUPC" panose="02020603050405020304" pitchFamily="18" charset="-34"/>
                <a:ea typeface="Times New Roman" pitchFamily="18" charset="0"/>
                <a:cs typeface="JasmineUPC" panose="02020603050405020304" pitchFamily="18" charset="-34"/>
              </a:rPr>
              <a:t>ละ20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6DE6EC6-A2C7-4DF0-BFB8-74DE0F1963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4737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แผนภูมิ 12">
            <a:extLst>
              <a:ext uri="{FF2B5EF4-FFF2-40B4-BE49-F238E27FC236}">
                <a16:creationId xmlns:a16="http://schemas.microsoft.com/office/drawing/2014/main" id="{33322171-127E-42BC-A5E7-4601F6EEE2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5947021"/>
              </p:ext>
            </p:extLst>
          </p:nvPr>
        </p:nvGraphicFramePr>
        <p:xfrm>
          <a:off x="187910" y="3710508"/>
          <a:ext cx="1181618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แผนภูมิ 6">
            <a:extLst>
              <a:ext uri="{FF2B5EF4-FFF2-40B4-BE49-F238E27FC236}">
                <a16:creationId xmlns:a16="http://schemas.microsoft.com/office/drawing/2014/main" id="{8AE38FE2-A7D6-447D-88F0-6488D78FFD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2756819"/>
              </p:ext>
            </p:extLst>
          </p:nvPr>
        </p:nvGraphicFramePr>
        <p:xfrm>
          <a:off x="99236" y="745605"/>
          <a:ext cx="4821443" cy="2738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9D69E526-0E4B-4147-B711-D37ED5E219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0887494"/>
              </p:ext>
            </p:extLst>
          </p:nvPr>
        </p:nvGraphicFramePr>
        <p:xfrm>
          <a:off x="5003948" y="740527"/>
          <a:ext cx="708881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996506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1D6B9296-05F4-427F-B9EA-017E9697E342}"/>
              </a:ext>
            </a:extLst>
          </p:cNvPr>
          <p:cNvSpPr txBox="1">
            <a:spLocks/>
          </p:cNvSpPr>
          <p:nvPr/>
        </p:nvSpPr>
        <p:spPr>
          <a:xfrm>
            <a:off x="0" y="170658"/>
            <a:ext cx="12192000" cy="544748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ร้อยละผู้ป่วยโรคไตจำแนกตาม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Stage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(Coverage)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ปี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6D8D09-FBC1-4357-A4C7-5B61BB944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4737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B16117ED-16D5-43EE-B1B7-16689F4308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9492085"/>
              </p:ext>
            </p:extLst>
          </p:nvPr>
        </p:nvGraphicFramePr>
        <p:xfrm>
          <a:off x="0" y="715405"/>
          <a:ext cx="12192000" cy="57152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179153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id="{2868BE4E-4CAB-4B6E-BD62-772B476631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013049"/>
              </p:ext>
            </p:extLst>
          </p:nvPr>
        </p:nvGraphicFramePr>
        <p:xfrm>
          <a:off x="133546" y="743864"/>
          <a:ext cx="11924906" cy="29765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84EA9793-3566-470D-9E81-942EEF2CAC25}"/>
              </a:ext>
            </a:extLst>
          </p:cNvPr>
          <p:cNvSpPr txBox="1">
            <a:spLocks/>
          </p:cNvSpPr>
          <p:nvPr/>
        </p:nvSpPr>
        <p:spPr>
          <a:xfrm>
            <a:off x="0" y="180085"/>
            <a:ext cx="12192000" cy="544748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HT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ที่มีภาวะ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CKD 3-4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ชะลอการลดลงของ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eGFR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ได้ตามเป้าหมาย(</a:t>
            </a:r>
            <a:r>
              <a:rPr lang="en-US" sz="24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2A5A2B59-66F8-4004-BA32-5A229DC9FA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7075043"/>
              </p:ext>
            </p:extLst>
          </p:nvPr>
        </p:nvGraphicFramePr>
        <p:xfrm>
          <a:off x="133547" y="3739407"/>
          <a:ext cx="11924905" cy="2716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12FDEBDD-A58D-4CA0-BB5C-9C7C5E03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4737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B741F396-E603-4C82-A092-E0AC3758F75C}"/>
              </a:ext>
            </a:extLst>
          </p:cNvPr>
          <p:cNvSpPr/>
          <p:nvPr/>
        </p:nvSpPr>
        <p:spPr>
          <a:xfrm>
            <a:off x="6188149" y="1169581"/>
            <a:ext cx="754911" cy="15842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สี่เหลี่ยมผืนผ้า 6">
            <a:extLst>
              <a:ext uri="{FF2B5EF4-FFF2-40B4-BE49-F238E27FC236}">
                <a16:creationId xmlns:a16="http://schemas.microsoft.com/office/drawing/2014/main" id="{C6246914-543A-41C3-91A8-A50A58F562C6}"/>
              </a:ext>
            </a:extLst>
          </p:cNvPr>
          <p:cNvSpPr/>
          <p:nvPr/>
        </p:nvSpPr>
        <p:spPr>
          <a:xfrm>
            <a:off x="1828800" y="4146698"/>
            <a:ext cx="489098" cy="4146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8C507339-8CD1-4243-B3D0-4F7FB4CDE9D9}"/>
              </a:ext>
            </a:extLst>
          </p:cNvPr>
          <p:cNvSpPr/>
          <p:nvPr/>
        </p:nvSpPr>
        <p:spPr>
          <a:xfrm>
            <a:off x="2938130" y="4251251"/>
            <a:ext cx="489098" cy="4146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4DF1F7FF-05F0-4E4A-9666-0B79BBAEB0F1}"/>
              </a:ext>
            </a:extLst>
          </p:cNvPr>
          <p:cNvSpPr/>
          <p:nvPr/>
        </p:nvSpPr>
        <p:spPr>
          <a:xfrm>
            <a:off x="5238307" y="4251252"/>
            <a:ext cx="489098" cy="41466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6340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id="{01037F44-85AD-4243-A64A-7B449AD710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86284528"/>
              </p:ext>
            </p:extLst>
          </p:nvPr>
        </p:nvGraphicFramePr>
        <p:xfrm>
          <a:off x="121534" y="724833"/>
          <a:ext cx="1193534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FD857AC3-E14E-4518-8909-1E1CF8ACF638}"/>
              </a:ext>
            </a:extLst>
          </p:cNvPr>
          <p:cNvSpPr txBox="1">
            <a:spLocks/>
          </p:cNvSpPr>
          <p:nvPr/>
        </p:nvSpPr>
        <p:spPr>
          <a:xfrm>
            <a:off x="0" y="180085"/>
            <a:ext cx="12192000" cy="544748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h-TH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ร้อยละผู้ป่วยมีอัตราการลดลงของ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eGFR &lt; 4 ml/min/1.73 m2/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yr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66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7CC9D3D2-1623-421E-B8D5-83DAD838B0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3044792"/>
              </p:ext>
            </p:extLst>
          </p:nvPr>
        </p:nvGraphicFramePr>
        <p:xfrm>
          <a:off x="135118" y="3468033"/>
          <a:ext cx="11921764" cy="300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C8282AE1-BB96-4BA1-9553-D8B64481D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4737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644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E84FCFF-AF37-4A11-89F3-62FE65478D0D}"/>
              </a:ext>
            </a:extLst>
          </p:cNvPr>
          <p:cNvSpPr txBox="1">
            <a:spLocks/>
          </p:cNvSpPr>
          <p:nvPr/>
        </p:nvSpPr>
        <p:spPr>
          <a:xfrm>
            <a:off x="0" y="189510"/>
            <a:ext cx="12192000" cy="544748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ผู้ป่วย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 HT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ที่มีภาวะ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CKD 1-4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ได้รับยา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ACEi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/ARB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4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 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r>
              <a:rPr lang="th-TH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aphicFrame>
        <p:nvGraphicFramePr>
          <p:cNvPr id="3" name="แผนภูมิ 2">
            <a:extLst>
              <a:ext uri="{FF2B5EF4-FFF2-40B4-BE49-F238E27FC236}">
                <a16:creationId xmlns:a16="http://schemas.microsoft.com/office/drawing/2014/main" id="{BE5309C3-3A2A-49C7-989F-32BDF73B15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500674"/>
              </p:ext>
            </p:extLst>
          </p:nvPr>
        </p:nvGraphicFramePr>
        <p:xfrm>
          <a:off x="124905" y="734258"/>
          <a:ext cx="1194219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แผนภูมิ 3">
            <a:extLst>
              <a:ext uri="{FF2B5EF4-FFF2-40B4-BE49-F238E27FC236}">
                <a16:creationId xmlns:a16="http://schemas.microsoft.com/office/drawing/2014/main" id="{400FC8EE-80E3-4D15-B356-2E0037EB76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977689"/>
              </p:ext>
            </p:extLst>
          </p:nvPr>
        </p:nvGraphicFramePr>
        <p:xfrm>
          <a:off x="124904" y="3599656"/>
          <a:ext cx="11942189" cy="2865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64E39BC6-8A87-49F3-B6FA-E6218BAD88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14737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" name="ตัวเชื่อมต่อตรง 7">
            <a:extLst>
              <a:ext uri="{FF2B5EF4-FFF2-40B4-BE49-F238E27FC236}">
                <a16:creationId xmlns:a16="http://schemas.microsoft.com/office/drawing/2014/main" id="{3C05CD3C-326B-4E32-A8CB-81179D814DD5}"/>
              </a:ext>
            </a:extLst>
          </p:cNvPr>
          <p:cNvCxnSpPr/>
          <p:nvPr/>
        </p:nvCxnSpPr>
        <p:spPr>
          <a:xfrm>
            <a:off x="536713" y="1659835"/>
            <a:ext cx="114498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88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D2F44DD1-66CE-4D82-BDFD-C613978F6FC6}"/>
              </a:ext>
            </a:extLst>
          </p:cNvPr>
          <p:cNvSpPr txBox="1">
            <a:spLocks/>
          </p:cNvSpPr>
          <p:nvPr/>
        </p:nvSpPr>
        <p:spPr>
          <a:xfrm>
            <a:off x="0" y="170657"/>
            <a:ext cx="12192000" cy="525294"/>
          </a:xfrm>
          <a:prstGeom prst="rect">
            <a:avLst/>
          </a:prstGeom>
          <a:solidFill>
            <a:srgbClr val="66FF66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ร้อยละผู้ป่วย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DM HT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รับการคัดกรอง 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CVD Risk  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2000" b="1" u="sng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  <a:r>
              <a:rPr lang="en-US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80 %</a:t>
            </a:r>
            <a:r>
              <a:rPr lang="th-TH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31674F3D-3F8B-4419-8FF6-4BCC3E352D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5888828"/>
              </p:ext>
            </p:extLst>
          </p:nvPr>
        </p:nvGraphicFramePr>
        <p:xfrm>
          <a:off x="188073" y="695952"/>
          <a:ext cx="5826228" cy="290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BFF7533C-DCAE-4BAA-BD9C-1408CE7A8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576276"/>
              </p:ext>
            </p:extLst>
          </p:nvPr>
        </p:nvGraphicFramePr>
        <p:xfrm>
          <a:off x="6202375" y="776203"/>
          <a:ext cx="5801553" cy="2823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68C93238-E2CF-44EE-98EC-6169CA883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2609"/>
            <a:ext cx="12192000" cy="323608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HDC 43 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4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ตาราง 1">
            <a:extLst>
              <a:ext uri="{FF2B5EF4-FFF2-40B4-BE49-F238E27FC236}">
                <a16:creationId xmlns:a16="http://schemas.microsoft.com/office/drawing/2014/main" id="{917113BB-E246-4170-BD82-05BE254F71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064796"/>
              </p:ext>
            </p:extLst>
          </p:nvPr>
        </p:nvGraphicFramePr>
        <p:xfrm>
          <a:off x="188072" y="3828902"/>
          <a:ext cx="11815855" cy="2789675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68096">
                  <a:extLst>
                    <a:ext uri="{9D8B030D-6E8A-4147-A177-3AD203B41FA5}">
                      <a16:colId xmlns:a16="http://schemas.microsoft.com/office/drawing/2014/main" val="3461877863"/>
                    </a:ext>
                  </a:extLst>
                </a:gridCol>
                <a:gridCol w="3675439">
                  <a:extLst>
                    <a:ext uri="{9D8B030D-6E8A-4147-A177-3AD203B41FA5}">
                      <a16:colId xmlns:a16="http://schemas.microsoft.com/office/drawing/2014/main" val="1920128265"/>
                    </a:ext>
                  </a:extLst>
                </a:gridCol>
                <a:gridCol w="3130929">
                  <a:extLst>
                    <a:ext uri="{9D8B030D-6E8A-4147-A177-3AD203B41FA5}">
                      <a16:colId xmlns:a16="http://schemas.microsoft.com/office/drawing/2014/main" val="2226886408"/>
                    </a:ext>
                  </a:extLst>
                </a:gridCol>
                <a:gridCol w="2341391">
                  <a:extLst>
                    <a:ext uri="{9D8B030D-6E8A-4147-A177-3AD203B41FA5}">
                      <a16:colId xmlns:a16="http://schemas.microsoft.com/office/drawing/2014/main" val="3989211980"/>
                    </a:ext>
                  </a:extLst>
                </a:gridCol>
              </a:tblGrid>
              <a:tr h="544315"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อำเภอ 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CVD Risk ≥ 20%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CVD Risk </a:t>
                      </a:r>
                      <a:r>
                        <a:rPr lang="th-TH" sz="24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ลดลงหลังปรับเปลี่ยน 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2400" u="none" strike="noStrike" dirty="0"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ร้อยละ</a:t>
                      </a:r>
                      <a:endParaRPr lang="th-TH" sz="2400" b="1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6479190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บึงกาฬ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232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115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49.57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517077643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หนองบัวลำภู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399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194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48.62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68526544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อุดรธานี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843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453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53.74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916063892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เลย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1,069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438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40.97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440620443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หนองคาย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335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203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60.6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282151517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สกลนคร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532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279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52.44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1188449084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l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นครพนม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560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229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40.89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/>
                </a:tc>
                <a:extLst>
                  <a:ext uri="{0D108BD9-81ED-4DB2-BD59-A6C34878D82A}">
                    <a16:rowId xmlns:a16="http://schemas.microsoft.com/office/drawing/2014/main" val="2134399551"/>
                  </a:ext>
                </a:extLst>
              </a:tr>
              <a:tr h="254990"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รวม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3,970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1,911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th-TH" sz="1800" b="1" u="none" strike="noStrike" dirty="0">
                          <a:effectLst/>
                          <a:latin typeface="TH Baijam" panose="02000506000000020004" pitchFamily="2" charset="-34"/>
                          <a:cs typeface="TH Baijam" panose="02000506000000020004" pitchFamily="2" charset="-34"/>
                        </a:rPr>
                        <a:t>48.14 </a:t>
                      </a:r>
                      <a:endParaRPr lang="th-TH" sz="1800" b="1" i="0" u="none" strike="noStrike" dirty="0">
                        <a:solidFill>
                          <a:srgbClr val="000000"/>
                        </a:solidFill>
                        <a:effectLst/>
                        <a:latin typeface="TH Baijam" panose="02000506000000020004" pitchFamily="2" charset="-34"/>
                        <a:cs typeface="TH Baijam" panose="02000506000000020004" pitchFamily="2" charset="-34"/>
                      </a:endParaRPr>
                    </a:p>
                  </a:txBody>
                  <a:tcPr marL="6350" marR="6350" marT="635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6335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93372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id="{A2CF2DF1-E7AA-4AB1-A39F-5AD99EB708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8578015"/>
              </p:ext>
            </p:extLst>
          </p:nvPr>
        </p:nvGraphicFramePr>
        <p:xfrm>
          <a:off x="0" y="43672"/>
          <a:ext cx="12192000" cy="2944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4">
            <a:extLst>
              <a:ext uri="{FF2B5EF4-FFF2-40B4-BE49-F238E27FC236}">
                <a16:creationId xmlns:a16="http://schemas.microsoft.com/office/drawing/2014/main" id="{B50EB596-CE44-4910-9E03-836083C2E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32033"/>
            <a:ext cx="12192000" cy="323608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ข้อมูลจาก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Cockpit 62 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(สาขา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4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แผนภูมิ 5">
            <a:extLst>
              <a:ext uri="{FF2B5EF4-FFF2-40B4-BE49-F238E27FC236}">
                <a16:creationId xmlns:a16="http://schemas.microsoft.com/office/drawing/2014/main" id="{67BB3ADB-49A6-456F-900A-C7BE712744D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9696689"/>
              </p:ext>
            </p:extLst>
          </p:nvPr>
        </p:nvGraphicFramePr>
        <p:xfrm>
          <a:off x="0" y="2987749"/>
          <a:ext cx="12192000" cy="3844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55830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14583" r="14844" b="13542"/>
          <a:stretch>
            <a:fillRect/>
          </a:stretch>
        </p:blipFill>
        <p:spPr bwMode="auto">
          <a:xfrm>
            <a:off x="307922" y="534641"/>
            <a:ext cx="11611429" cy="65314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5155" name="Rectangle 3"/>
          <p:cNvSpPr>
            <a:spLocks noChangeArrowheads="1"/>
          </p:cNvSpPr>
          <p:nvPr/>
        </p:nvSpPr>
        <p:spPr bwMode="auto">
          <a:xfrm>
            <a:off x="1707445" y="1953489"/>
            <a:ext cx="9144000" cy="120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120" tIns="53559" rIns="107120" bIns="53559">
            <a:spAutoFit/>
          </a:bodyPr>
          <a:lstStyle/>
          <a:p>
            <a:pPr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7111" b="1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ngsana New" pitchFamily="18" charset="-34"/>
                <a:cs typeface="Angsana New" pitchFamily="18" charset="-34"/>
              </a:rPr>
              <a:t>   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90288" y="334008"/>
            <a:ext cx="11611429" cy="1319586"/>
          </a:xfrm>
          <a:prstGeom prst="rect">
            <a:avLst/>
          </a:prstGeom>
          <a:solidFill>
            <a:srgbClr val="0000CC"/>
          </a:solidFill>
          <a:ln w="57150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120" tIns="53559" rIns="107120" bIns="53559">
            <a:spAutoFit/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</a:pPr>
            <a:r>
              <a:rPr lang="th-TH" sz="4190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3682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อัตราตายต่อประชากรแสนคนด้วยโรคเบาหวาน  ความดันโลหิตสูง </a:t>
            </a:r>
          </a:p>
          <a:p>
            <a:pPr algn="ctr" defTabSz="1071170" fontAlgn="base">
              <a:spcBef>
                <a:spcPct val="0"/>
              </a:spcBef>
              <a:spcAft>
                <a:spcPct val="0"/>
              </a:spcAft>
            </a:pPr>
            <a:r>
              <a:rPr lang="th-TH" sz="3682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  หัวใจขาดเลือด หลอดเลือดสมอง เขตสุขภาพที่ </a:t>
            </a:r>
            <a:r>
              <a:rPr lang="en-US" sz="3682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8</a:t>
            </a:r>
            <a:r>
              <a:rPr lang="th-TH" sz="3682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 พ.ศ. </a:t>
            </a:r>
            <a:r>
              <a:rPr lang="en-US" sz="3682" b="1" dirty="0">
                <a:solidFill>
                  <a:srgbClr val="FFFFFF"/>
                </a:solidFill>
                <a:latin typeface="Angsana New" pitchFamily="18" charset="-34"/>
                <a:cs typeface="Angsana New" pitchFamily="18" charset="-34"/>
              </a:rPr>
              <a:t>2550 - 2560</a:t>
            </a:r>
            <a:endParaRPr lang="th-TH" sz="3682" b="1" dirty="0">
              <a:solidFill>
                <a:srgbClr val="FFFFFF"/>
              </a:solidFill>
              <a:latin typeface="Angsana New" pitchFamily="18" charset="-34"/>
              <a:cs typeface="Angsana New" pitchFamily="18" charset="-34"/>
            </a:endParaRPr>
          </a:p>
        </p:txBody>
      </p:sp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290287" y="6050611"/>
            <a:ext cx="11611429" cy="889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120" tIns="53559" rIns="107120" bIns="53559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itchFamily="34" charset="0"/>
                <a:cs typeface="Angsana New" pitchFamily="18" charset="-34"/>
              </a:defRPr>
            </a:lvl9pPr>
          </a:lstStyle>
          <a:p>
            <a:pPr algn="ctr" defTabSz="1071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540" b="1" dirty="0">
                <a:solidFill>
                  <a:srgbClr val="FFFFFF"/>
                </a:solidFill>
                <a:latin typeface="Verdana" pitchFamily="34" charset="0"/>
              </a:rPr>
              <a:t>แหล่งข้อมูล </a:t>
            </a:r>
            <a:r>
              <a:rPr lang="en-US" sz="2540" b="1" dirty="0">
                <a:solidFill>
                  <a:srgbClr val="FFFFFF"/>
                </a:solidFill>
                <a:latin typeface="Verdana" pitchFamily="34" charset="0"/>
              </a:rPr>
              <a:t>:</a:t>
            </a:r>
            <a:r>
              <a:rPr lang="th-TH" sz="2540" b="1" dirty="0">
                <a:solidFill>
                  <a:srgbClr val="FFFFFF"/>
                </a:solidFill>
                <a:latin typeface="Verdana" pitchFamily="34" charset="0"/>
              </a:rPr>
              <a:t> สำนักโรคไม่ติดต่อ กรมควบคุมโรค กระทรวงสาธารณสุข</a:t>
            </a:r>
          </a:p>
          <a:p>
            <a:pPr algn="ctr" defTabSz="107117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th-TH" sz="2540" b="1" dirty="0">
                <a:solidFill>
                  <a:srgbClr val="FFFFFF"/>
                </a:solidFill>
                <a:latin typeface="Verdana" pitchFamily="34" charset="0"/>
              </a:rPr>
              <a:t>          </a:t>
            </a:r>
            <a:r>
              <a:rPr lang="en-US" sz="2540" b="1" dirty="0">
                <a:solidFill>
                  <a:srgbClr val="FFFFFF"/>
                </a:solidFill>
                <a:latin typeface="Verdana" pitchFamily="34" charset="0"/>
              </a:rPr>
              <a:t>     </a:t>
            </a:r>
            <a:r>
              <a:rPr lang="en-US" sz="2540" b="1" dirty="0">
                <a:solidFill>
                  <a:srgbClr val="FFFFFF"/>
                </a:solidFill>
                <a:latin typeface="Angsana New" pitchFamily="18" charset="-34"/>
              </a:rPr>
              <a:t>:</a:t>
            </a:r>
            <a:r>
              <a:rPr lang="th-TH" sz="2540" b="1" dirty="0">
                <a:solidFill>
                  <a:srgbClr val="FFFFFF"/>
                </a:solidFill>
                <a:latin typeface="Angsana New" pitchFamily="18" charset="-34"/>
              </a:rPr>
              <a:t>  สำนักนโยบายและแผน ฯ กระทรวงสาธารณสุข</a:t>
            </a:r>
          </a:p>
        </p:txBody>
      </p:sp>
      <p:graphicFrame>
        <p:nvGraphicFramePr>
          <p:cNvPr id="8" name="แผนภูมิ 7">
            <a:extLst>
              <a:ext uri="{FF2B5EF4-FFF2-40B4-BE49-F238E27FC236}">
                <a16:creationId xmlns:a16="http://schemas.microsoft.com/office/drawing/2014/main" id="{61FECB1A-BCDA-454D-A3DE-F54D5A8F08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8040013"/>
              </p:ext>
            </p:extLst>
          </p:nvPr>
        </p:nvGraphicFramePr>
        <p:xfrm>
          <a:off x="307922" y="1653594"/>
          <a:ext cx="11611429" cy="4271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5567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แผนภูมิ 1">
            <a:extLst>
              <a:ext uri="{FF2B5EF4-FFF2-40B4-BE49-F238E27FC236}">
                <a16:creationId xmlns:a16="http://schemas.microsoft.com/office/drawing/2014/main" id="{497ABCA9-FBF9-4940-A7E0-93F96B8E864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9262086"/>
              </p:ext>
            </p:extLst>
          </p:nvPr>
        </p:nvGraphicFramePr>
        <p:xfrm>
          <a:off x="765314" y="337930"/>
          <a:ext cx="10694504" cy="62020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4">
            <a:extLst>
              <a:ext uri="{FF2B5EF4-FFF2-40B4-BE49-F238E27FC236}">
                <a16:creationId xmlns:a16="http://schemas.microsoft.com/office/drawing/2014/main" id="{147F3278-AA0B-4186-94CD-ADCEDB1F6D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861382"/>
            <a:ext cx="12192000" cy="354385"/>
          </a:xfrm>
          <a:prstGeom prst="rect">
            <a:avLst/>
          </a:prstGeom>
          <a:solidFill>
            <a:srgbClr val="66FF66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แหล่งข้อมูล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ข้อมูลจาก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Cockpit 62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(สาขา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NCD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ณ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</a:t>
            </a:r>
            <a:r>
              <a:rPr lang="th-TH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สิงหาคม </a:t>
            </a: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2562</a:t>
            </a:r>
            <a:endParaRPr lang="th-TH" sz="16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9278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15370" y="267726"/>
            <a:ext cx="10515600" cy="1325563"/>
          </a:xfrm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/>
          </a:bodyPr>
          <a:lstStyle/>
          <a:p>
            <a:pPr algn="ctr"/>
            <a:r>
              <a:rPr lang="th-TH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ปัญหาและอุปสรรค</a:t>
            </a:r>
          </a:p>
        </p:txBody>
      </p:sp>
      <p:graphicFrame>
        <p:nvGraphicFramePr>
          <p:cNvPr id="3" name="ไดอะแกรม 2"/>
          <p:cNvGraphicFramePr/>
          <p:nvPr>
            <p:extLst>
              <p:ext uri="{D42A27DB-BD31-4B8C-83A1-F6EECF244321}">
                <p14:modId xmlns:p14="http://schemas.microsoft.com/office/powerpoint/2010/main" val="891399141"/>
              </p:ext>
            </p:extLst>
          </p:nvPr>
        </p:nvGraphicFramePr>
        <p:xfrm>
          <a:off x="313900" y="1340699"/>
          <a:ext cx="11573300" cy="559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ลูกศรขึ้น 3"/>
          <p:cNvSpPr/>
          <p:nvPr/>
        </p:nvSpPr>
        <p:spPr>
          <a:xfrm>
            <a:off x="3719205" y="2135629"/>
            <a:ext cx="382137" cy="370123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ลูกศรลง 5"/>
          <p:cNvSpPr/>
          <p:nvPr/>
        </p:nvSpPr>
        <p:spPr>
          <a:xfrm rot="10800000">
            <a:off x="4691649" y="5858614"/>
            <a:ext cx="341194" cy="37012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ลูกศร: ขึ้น 7">
            <a:extLst>
              <a:ext uri="{FF2B5EF4-FFF2-40B4-BE49-F238E27FC236}">
                <a16:creationId xmlns:a16="http://schemas.microsoft.com/office/drawing/2014/main" id="{3AE2D731-47FE-4AC9-9D4A-FE7C497516C4}"/>
              </a:ext>
            </a:extLst>
          </p:cNvPr>
          <p:cNvSpPr/>
          <p:nvPr/>
        </p:nvSpPr>
        <p:spPr>
          <a:xfrm>
            <a:off x="9729530" y="1487631"/>
            <a:ext cx="382137" cy="486067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ลูกศร: ลง 8">
            <a:extLst>
              <a:ext uri="{FF2B5EF4-FFF2-40B4-BE49-F238E27FC236}">
                <a16:creationId xmlns:a16="http://schemas.microsoft.com/office/drawing/2014/main" id="{54B12A78-820A-4D4D-ACE5-31CA3FE9E703}"/>
              </a:ext>
            </a:extLst>
          </p:cNvPr>
          <p:cNvSpPr/>
          <p:nvPr/>
        </p:nvSpPr>
        <p:spPr>
          <a:xfrm>
            <a:off x="4691647" y="5331369"/>
            <a:ext cx="341195" cy="3701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F10EF6C-089D-462A-B360-5E66D2896322}"/>
              </a:ext>
            </a:extLst>
          </p:cNvPr>
          <p:cNvSpPr txBox="1"/>
          <p:nvPr/>
        </p:nvSpPr>
        <p:spPr>
          <a:xfrm>
            <a:off x="6096000" y="1593289"/>
            <a:ext cx="3605474" cy="1405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ts val="3200"/>
              </a:lnSpc>
              <a:spcAft>
                <a:spcPts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รายใหม่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HT </a:t>
            </a: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จากทำ</a:t>
            </a:r>
            <a:r>
              <a:rPr lang="en-US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HomeBP</a:t>
            </a:r>
            <a:endParaRPr lang="en-US" sz="32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lvl="0">
              <a:lnSpc>
                <a:spcPts val="3200"/>
              </a:lnSpc>
              <a:spcAft>
                <a:spcPts val="0"/>
              </a:spcAft>
            </a:pPr>
            <a:r>
              <a:rPr lang="th-TH" sz="32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(เลย, หนองคาย, สกลนคร)</a:t>
            </a:r>
          </a:p>
          <a:p>
            <a:endParaRPr lang="th-TH" sz="3200" dirty="0">
              <a:solidFill>
                <a:schemeClr val="bg1"/>
              </a:solidFill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4F4FE89-8AB8-4C18-A543-8271F234ADCB}"/>
              </a:ext>
            </a:extLst>
          </p:cNvPr>
          <p:cNvSpPr txBox="1"/>
          <p:nvPr/>
        </p:nvSpPr>
        <p:spPr>
          <a:xfrm flipH="1">
            <a:off x="7247938" y="3534034"/>
            <a:ext cx="39830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Uncontrol HT</a:t>
            </a:r>
          </a:p>
          <a:p>
            <a:pPr lvl="0"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(เลย หนองบัวลำภู สกลนคร)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1762018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892812" y="345035"/>
            <a:ext cx="3987996" cy="85719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th-TH" sz="4800" b="1" dirty="0">
                <a:solidFill>
                  <a:srgbClr val="0000FF"/>
                </a:solidFill>
                <a:cs typeface="+mn-cs"/>
              </a:rPr>
              <a:t>แผนพัฒนาที่สำคัญ</a:t>
            </a:r>
          </a:p>
        </p:txBody>
      </p:sp>
      <p:graphicFrame>
        <p:nvGraphicFramePr>
          <p:cNvPr id="3" name="ไดอะแกรม 2"/>
          <p:cNvGraphicFramePr/>
          <p:nvPr/>
        </p:nvGraphicFramePr>
        <p:xfrm>
          <a:off x="95534" y="1007016"/>
          <a:ext cx="1209646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4BD6CB5-4B27-4E18-AA33-F2759330DB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47006" y="4053011"/>
            <a:ext cx="2535811" cy="1580930"/>
          </a:xfrm>
          <a:prstGeom prst="rect">
            <a:avLst/>
          </a:prstGeom>
          <a:solidFill>
            <a:srgbClr val="66FFCC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06EF5F3-88F2-48BE-A6A3-F52681052B4B}"/>
              </a:ext>
            </a:extLst>
          </p:cNvPr>
          <p:cNvSpPr txBox="1"/>
          <p:nvPr/>
        </p:nvSpPr>
        <p:spPr>
          <a:xfrm>
            <a:off x="95535" y="5633941"/>
            <a:ext cx="282982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900">
                <a:hlinkClick r:id="rId8" tooltip="https://www.kruchiangrai.net/page/15/?board=6.0"/>
              </a:rPr>
              <a:t>รูปถ่ายนี้</a:t>
            </a:r>
            <a:r>
              <a:rPr lang="th-TH" sz="900"/>
              <a:t> โดย ไม่ทราบผู้เขียน ลิขสิทธิ์ของ </a:t>
            </a:r>
            <a:r>
              <a:rPr lang="th-TH" sz="900">
                <a:hlinkClick r:id="rId9" tooltip="https://creativecommons.org/licenses/by-nd/3.0/"/>
              </a:rPr>
              <a:t>CC BY-ND</a:t>
            </a:r>
            <a:endParaRPr lang="th-TH" sz="900"/>
          </a:p>
        </p:txBody>
      </p:sp>
    </p:spTree>
    <p:extLst>
      <p:ext uri="{BB962C8B-B14F-4D97-AF65-F5344CB8AC3E}">
        <p14:creationId xmlns:p14="http://schemas.microsoft.com/office/powerpoint/2010/main" val="3530647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31849" y="2188335"/>
            <a:ext cx="7240102" cy="826434"/>
          </a:xfrm>
          <a:prstGeom prst="rect">
            <a:avLst/>
          </a:prstGeom>
          <a:noFill/>
        </p:spPr>
        <p:txBody>
          <a:bodyPr wrap="none" lIns="121846" tIns="60923" rIns="121846" bIns="60923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571" b="1" dirty="0">
                <a:ln w="11430"/>
                <a:solidFill>
                  <a:srgbClr val="0000CC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P Tankhun" pitchFamily="2" charset="0"/>
                <a:cs typeface="TP Tankhun" pitchFamily="2" charset="0"/>
              </a:rPr>
              <a:t>Thank you for your attention</a:t>
            </a:r>
          </a:p>
        </p:txBody>
      </p:sp>
      <p:sp>
        <p:nvSpPr>
          <p:cNvPr id="17" name="Round Diagonal Corner Rectangle 16"/>
          <p:cNvSpPr/>
          <p:nvPr/>
        </p:nvSpPr>
        <p:spPr>
          <a:xfrm>
            <a:off x="9706274" y="2366097"/>
            <a:ext cx="2052423" cy="998713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lIns="143910" tIns="0" rIns="143910" bIns="0" anchor="ctr" anchorCtr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866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P Tankhun" pitchFamily="2" charset="0"/>
                <a:cs typeface="TP Tankhun" pitchFamily="2" charset="0"/>
              </a:rPr>
              <a:t>NCDs</a:t>
            </a:r>
          </a:p>
        </p:txBody>
      </p:sp>
      <p:pic>
        <p:nvPicPr>
          <p:cNvPr id="10" name="Picture 31" descr="2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83" y="33546"/>
            <a:ext cx="2496298" cy="192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rogram Files\Microsoft Office\MEDIA\CAGCAT10\j029384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251" y="4263869"/>
            <a:ext cx="2596265" cy="209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858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15616" y="81415"/>
            <a:ext cx="12076385" cy="595045"/>
          </a:xfrm>
          <a:prstGeom prst="rect">
            <a:avLst/>
          </a:prstGeom>
          <a:solidFill>
            <a:srgbClr val="0000FF"/>
          </a:solidFill>
          <a:ln>
            <a:solidFill>
              <a:srgbClr val="000099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4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อัตราความชุกโรคเบาหวาน  ความดันโลหิตสูง เขตสุขภาพที่ </a:t>
            </a:r>
            <a:r>
              <a:rPr lang="en-US" sz="4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8 </a:t>
            </a:r>
            <a:r>
              <a:rPr lang="th-TH" sz="4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ปี </a:t>
            </a:r>
            <a:r>
              <a:rPr lang="en-US" sz="4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2558 </a:t>
            </a:r>
            <a:r>
              <a:rPr lang="th-TH" sz="4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- </a:t>
            </a:r>
            <a:r>
              <a:rPr lang="en-US" sz="4000" b="1" dirty="0">
                <a:solidFill>
                  <a:schemeClr val="bg1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2562</a:t>
            </a:r>
            <a:endParaRPr lang="th-TH" sz="4000" b="1" dirty="0">
              <a:solidFill>
                <a:schemeClr val="bg1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6529617"/>
            <a:ext cx="12192000" cy="600607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120" tIns="53559" rIns="107120" bIns="53559">
            <a:spAutoFit/>
            <a:sp3d extrusionH="57150">
              <a:bevelT w="38100" h="38100"/>
            </a:sp3d>
          </a:bodyPr>
          <a:lstStyle/>
          <a:p>
            <a:pPr algn="ctr" defTabSz="1071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h-T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แหล่งข้อมูล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:</a:t>
            </a:r>
            <a:r>
              <a:rPr lang="th-TH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 ข้อมูล </a:t>
            </a:r>
            <a:r>
              <a:rPr lang="en-US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H SarabunPSK" pitchFamily="34" charset="-34"/>
                <a:cs typeface="TH SarabunPSK" pitchFamily="34" charset="-34"/>
              </a:rPr>
              <a:t>HDC 43</a:t>
            </a:r>
            <a:endParaRPr lang="th-TH" sz="3200" b="1" dirty="0"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 SarabunPSK" pitchFamily="34" charset="-34"/>
              <a:cs typeface="TH SarabunPSK" pitchFamily="34" charset="-34"/>
            </a:endParaRPr>
          </a:p>
        </p:txBody>
      </p:sp>
      <p:graphicFrame>
        <p:nvGraphicFramePr>
          <p:cNvPr id="9" name="แผนภูมิ 8">
            <a:extLst>
              <a:ext uri="{FF2B5EF4-FFF2-40B4-BE49-F238E27FC236}">
                <a16:creationId xmlns:a16="http://schemas.microsoft.com/office/drawing/2014/main" id="{14B4F345-B92C-41DD-A1CD-6B60F1722E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719155"/>
              </p:ext>
            </p:extLst>
          </p:nvPr>
        </p:nvGraphicFramePr>
        <p:xfrm>
          <a:off x="115616" y="676460"/>
          <a:ext cx="11960768" cy="58531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5478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เมฆ 1">
            <a:extLst>
              <a:ext uri="{FF2B5EF4-FFF2-40B4-BE49-F238E27FC236}">
                <a16:creationId xmlns:a16="http://schemas.microsoft.com/office/drawing/2014/main" id="{4899CC41-50C4-4EE4-9670-F69C4CBF67A0}"/>
              </a:ext>
            </a:extLst>
          </p:cNvPr>
          <p:cNvSpPr/>
          <p:nvPr/>
        </p:nvSpPr>
        <p:spPr>
          <a:xfrm>
            <a:off x="4452080" y="2417814"/>
            <a:ext cx="2893101" cy="1672077"/>
          </a:xfrm>
          <a:prstGeom prst="cloud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200" dirty="0">
                <a:latin typeface="TH NiramitIT๙ " panose="02000506000000020004" pitchFamily="2" charset="-34"/>
                <a:cs typeface="TH NiramitIT๙ " panose="02000506000000020004" pitchFamily="2" charset="-34"/>
              </a:rPr>
              <a:t>สถานการณ์และปัญหา </a:t>
            </a:r>
            <a:r>
              <a:rPr lang="en-US" sz="3200" dirty="0">
                <a:latin typeface="TH NiramitIT๙ " panose="02000506000000020004" pitchFamily="2" charset="-34"/>
                <a:cs typeface="TH NiramitIT๙ " panose="02000506000000020004" pitchFamily="2" charset="-34"/>
              </a:rPr>
              <a:t>NCDs</a:t>
            </a:r>
            <a:endParaRPr lang="th-TH" sz="3200" dirty="0"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cxnSp>
        <p:nvCxnSpPr>
          <p:cNvPr id="14" name="ตัวเชื่อมต่อ: โค้ง 13">
            <a:extLst>
              <a:ext uri="{FF2B5EF4-FFF2-40B4-BE49-F238E27FC236}">
                <a16:creationId xmlns:a16="http://schemas.microsoft.com/office/drawing/2014/main" id="{C9E42A24-E5C9-4350-A819-2E377850DE91}"/>
              </a:ext>
            </a:extLst>
          </p:cNvPr>
          <p:cNvCxnSpPr>
            <a:cxnSpLocks/>
            <a:stCxn id="2" idx="0"/>
          </p:cNvCxnSpPr>
          <p:nvPr/>
        </p:nvCxnSpPr>
        <p:spPr>
          <a:xfrm>
            <a:off x="7342770" y="3253853"/>
            <a:ext cx="1334091" cy="612493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ตัวเชื่อมต่อ: โค้ง 15">
            <a:extLst>
              <a:ext uri="{FF2B5EF4-FFF2-40B4-BE49-F238E27FC236}">
                <a16:creationId xmlns:a16="http://schemas.microsoft.com/office/drawing/2014/main" id="{CFF54AC2-FDD4-45E1-9759-E7478D3615C1}"/>
              </a:ext>
            </a:extLst>
          </p:cNvPr>
          <p:cNvCxnSpPr>
            <a:cxnSpLocks/>
          </p:cNvCxnSpPr>
          <p:nvPr/>
        </p:nvCxnSpPr>
        <p:spPr>
          <a:xfrm>
            <a:off x="5898631" y="4088200"/>
            <a:ext cx="422656" cy="401801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ตัวเชื่อมต่อ: โค้ง 17">
            <a:extLst>
              <a:ext uri="{FF2B5EF4-FFF2-40B4-BE49-F238E27FC236}">
                <a16:creationId xmlns:a16="http://schemas.microsoft.com/office/drawing/2014/main" id="{C9DC852B-D3D3-4F5B-AEAF-4D3EEF73EE1C}"/>
              </a:ext>
            </a:extLst>
          </p:cNvPr>
          <p:cNvCxnSpPr>
            <a:cxnSpLocks/>
          </p:cNvCxnSpPr>
          <p:nvPr/>
        </p:nvCxnSpPr>
        <p:spPr>
          <a:xfrm rot="10800000" flipV="1">
            <a:off x="2045075" y="3124725"/>
            <a:ext cx="2407006" cy="474931"/>
          </a:xfrm>
          <a:prstGeom prst="curvedConnector3">
            <a:avLst>
              <a:gd name="adj1" fmla="val 60587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ตัวเชื่อมต่อ: โค้ง 23">
            <a:extLst>
              <a:ext uri="{FF2B5EF4-FFF2-40B4-BE49-F238E27FC236}">
                <a16:creationId xmlns:a16="http://schemas.microsoft.com/office/drawing/2014/main" id="{DF64993D-62B5-458F-B4D2-D13850F1754F}"/>
              </a:ext>
            </a:extLst>
          </p:cNvPr>
          <p:cNvCxnSpPr>
            <a:cxnSpLocks/>
          </p:cNvCxnSpPr>
          <p:nvPr/>
        </p:nvCxnSpPr>
        <p:spPr>
          <a:xfrm rot="10800000">
            <a:off x="3936158" y="1811964"/>
            <a:ext cx="914139" cy="752018"/>
          </a:xfrm>
          <a:prstGeom prst="curvedConnector3">
            <a:avLst>
              <a:gd name="adj1" fmla="val 50000"/>
            </a:avLst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ตัวเชื่อมต่อ: โค้ง 26">
            <a:extLst>
              <a:ext uri="{FF2B5EF4-FFF2-40B4-BE49-F238E27FC236}">
                <a16:creationId xmlns:a16="http://schemas.microsoft.com/office/drawing/2014/main" id="{70BFB2BE-EA6E-44F7-A93E-F0ADC952DBD9}"/>
              </a:ext>
            </a:extLst>
          </p:cNvPr>
          <p:cNvCxnSpPr>
            <a:cxnSpLocks/>
            <a:stCxn id="2" idx="3"/>
          </p:cNvCxnSpPr>
          <p:nvPr/>
        </p:nvCxnSpPr>
        <p:spPr>
          <a:xfrm rot="5400000" flipH="1" flipV="1">
            <a:off x="6257573" y="852957"/>
            <a:ext cx="1301519" cy="2019403"/>
          </a:xfrm>
          <a:prstGeom prst="curvedConnector2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25825402-0404-4172-A54E-4D38ACA4F737}"/>
              </a:ext>
            </a:extLst>
          </p:cNvPr>
          <p:cNvSpPr txBox="1"/>
          <p:nvPr/>
        </p:nvSpPr>
        <p:spPr>
          <a:xfrm>
            <a:off x="4520489" y="2017704"/>
            <a:ext cx="7938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Pre DM</a:t>
            </a:r>
            <a:endParaRPr lang="th-TH" sz="2000" b="1" dirty="0">
              <a:solidFill>
                <a:srgbClr val="0000FF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1E711483-128D-470F-9016-09382AC4F1E3}"/>
              </a:ext>
            </a:extLst>
          </p:cNvPr>
          <p:cNvSpPr txBox="1"/>
          <p:nvPr/>
        </p:nvSpPr>
        <p:spPr>
          <a:xfrm>
            <a:off x="6091018" y="1888541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New Dm </a:t>
            </a:r>
            <a:r>
              <a:rPr lang="th-TH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จาก </a:t>
            </a:r>
            <a:r>
              <a:rPr lang="en-US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Pre DM</a:t>
            </a:r>
            <a:endParaRPr lang="th-TH" sz="2000" b="1" dirty="0">
              <a:solidFill>
                <a:srgbClr val="0000FF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93089C52-C278-43E2-8858-104AD875409D}"/>
              </a:ext>
            </a:extLst>
          </p:cNvPr>
          <p:cNvSpPr txBox="1"/>
          <p:nvPr/>
        </p:nvSpPr>
        <p:spPr>
          <a:xfrm>
            <a:off x="706104" y="3140760"/>
            <a:ext cx="23006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อัตราป่วย </a:t>
            </a:r>
            <a:r>
              <a:rPr lang="en-US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DM /HT </a:t>
            </a:r>
            <a:r>
              <a:rPr lang="th-TH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รายใหม่</a:t>
            </a: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732D5A60-500F-4006-A813-5B593A61CCD0}"/>
              </a:ext>
            </a:extLst>
          </p:cNvPr>
          <p:cNvSpPr txBox="1"/>
          <p:nvPr/>
        </p:nvSpPr>
        <p:spPr>
          <a:xfrm>
            <a:off x="6409162" y="4142523"/>
            <a:ext cx="1833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DM  HT </a:t>
            </a:r>
            <a:r>
              <a:rPr lang="th-TH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ควบคุมได้</a:t>
            </a: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EBADE029-93C0-448F-93D1-6D219A532CC3}"/>
              </a:ext>
            </a:extLst>
          </p:cNvPr>
          <p:cNvSpPr txBox="1"/>
          <p:nvPr/>
        </p:nvSpPr>
        <p:spPr>
          <a:xfrm>
            <a:off x="7620171" y="3066126"/>
            <a:ext cx="1170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H NiramitIT๙ " panose="02000506000000020004" pitchFamily="2" charset="-34"/>
                <a:cs typeface="TH NiramitIT๙ " panose="02000506000000020004" pitchFamily="2" charset="-34"/>
              </a:rPr>
              <a:t> New CKD</a:t>
            </a:r>
            <a:endParaRPr lang="th-TH" sz="2000" b="1" dirty="0">
              <a:solidFill>
                <a:srgbClr val="0000FF"/>
              </a:solidFill>
              <a:latin typeface="TH NiramitIT๙ " panose="02000506000000020004" pitchFamily="2" charset="-34"/>
              <a:cs typeface="TH NiramitIT๙ " panose="02000506000000020004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35F9C3DB-477B-4831-B22D-08F46DE11C69}"/>
              </a:ext>
            </a:extLst>
          </p:cNvPr>
          <p:cNvSpPr txBox="1"/>
          <p:nvPr/>
        </p:nvSpPr>
        <p:spPr>
          <a:xfrm>
            <a:off x="4353531" y="539642"/>
            <a:ext cx="3154194" cy="461665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slop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ปี </a:t>
            </a:r>
            <a:r>
              <a:rPr lang="en-US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2562</a:t>
            </a:r>
            <a:r>
              <a:rPr lang="th-TH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ผลงาน ณ </a:t>
            </a:r>
            <a:r>
              <a:rPr lang="en-US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1 </a:t>
            </a:r>
            <a:r>
              <a:rPr lang="th-TH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สิงหาคม </a:t>
            </a:r>
            <a:r>
              <a:rPr lang="en-US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2562</a:t>
            </a:r>
            <a:r>
              <a:rPr lang="th-TH" sz="2400" b="1" dirty="0">
                <a:solidFill>
                  <a:srgbClr val="0000FF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 </a:t>
            </a:r>
          </a:p>
        </p:txBody>
      </p:sp>
      <p:graphicFrame>
        <p:nvGraphicFramePr>
          <p:cNvPr id="26" name="แผนภูมิ 25">
            <a:extLst>
              <a:ext uri="{FF2B5EF4-FFF2-40B4-BE49-F238E27FC236}">
                <a16:creationId xmlns:a16="http://schemas.microsoft.com/office/drawing/2014/main" id="{3BE95E10-2439-49B6-A4F2-627B50C359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791733"/>
              </p:ext>
            </p:extLst>
          </p:nvPr>
        </p:nvGraphicFramePr>
        <p:xfrm>
          <a:off x="229386" y="181470"/>
          <a:ext cx="3690751" cy="26909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8" name="แผนภูมิ 27">
            <a:extLst>
              <a:ext uri="{FF2B5EF4-FFF2-40B4-BE49-F238E27FC236}">
                <a16:creationId xmlns:a16="http://schemas.microsoft.com/office/drawing/2014/main" id="{BDDA13C8-01B3-47EB-8F12-67FABCCC8E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6273917"/>
              </p:ext>
            </p:extLst>
          </p:nvPr>
        </p:nvGraphicFramePr>
        <p:xfrm>
          <a:off x="7941119" y="106317"/>
          <a:ext cx="4167576" cy="233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9" name="แผนภูมิ 28">
            <a:extLst>
              <a:ext uri="{FF2B5EF4-FFF2-40B4-BE49-F238E27FC236}">
                <a16:creationId xmlns:a16="http://schemas.microsoft.com/office/drawing/2014/main" id="{6FAB7CF8-2635-4D66-AD62-C495929D8F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6018709"/>
              </p:ext>
            </p:extLst>
          </p:nvPr>
        </p:nvGraphicFramePr>
        <p:xfrm>
          <a:off x="229387" y="3658442"/>
          <a:ext cx="3769478" cy="2722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แผนภูมิ 29">
            <a:extLst>
              <a:ext uri="{FF2B5EF4-FFF2-40B4-BE49-F238E27FC236}">
                <a16:creationId xmlns:a16="http://schemas.microsoft.com/office/drawing/2014/main" id="{C5AD970A-12AA-4222-901E-5CEE1CE3BF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0436095"/>
              </p:ext>
            </p:extLst>
          </p:nvPr>
        </p:nvGraphicFramePr>
        <p:xfrm>
          <a:off x="8684524" y="2872409"/>
          <a:ext cx="3424171" cy="25858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แผนภูมิ 30">
            <a:extLst>
              <a:ext uri="{FF2B5EF4-FFF2-40B4-BE49-F238E27FC236}">
                <a16:creationId xmlns:a16="http://schemas.microsoft.com/office/drawing/2014/main" id="{4BE8FDDF-ACC4-4E69-8CA3-3333262229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929333"/>
              </p:ext>
            </p:extLst>
          </p:nvPr>
        </p:nvGraphicFramePr>
        <p:xfrm>
          <a:off x="4123162" y="4490001"/>
          <a:ext cx="4424490" cy="2547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004322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8177007-73D2-4EEA-A5BC-904FBD8E5947}"/>
              </a:ext>
            </a:extLst>
          </p:cNvPr>
          <p:cNvSpPr/>
          <p:nvPr/>
        </p:nvSpPr>
        <p:spPr>
          <a:xfrm>
            <a:off x="289005" y="323214"/>
            <a:ext cx="11575570" cy="916142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572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1619"/>
              </a:lnSpc>
            </a:pPr>
            <a:r>
              <a:rPr lang="th-TH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</a:t>
            </a:r>
            <a:r>
              <a:rPr lang="en-US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การป้องกันควบคุมโรคและลดปัจจัยเสี่ยงด้านสุขภาพ</a:t>
            </a:r>
          </a:p>
          <a:p>
            <a:pPr algn="ctr">
              <a:lnSpc>
                <a:spcPts val="1619"/>
              </a:lnSpc>
            </a:pPr>
            <a:r>
              <a:rPr lang="th-TH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โครงการเฝ้าระวังและป้องกันควบคุมโรคไม่ติดต่อแบบ</a:t>
            </a:r>
            <a:r>
              <a:rPr lang="th-TH" sz="1715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บูรณา</a:t>
            </a:r>
            <a:r>
              <a:rPr lang="th-TH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 เขตสุขภาพที่ </a:t>
            </a:r>
            <a:r>
              <a:rPr lang="en-US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</a:t>
            </a:r>
            <a:r>
              <a:rPr lang="en-US" sz="1715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2562</a:t>
            </a:r>
            <a:endParaRPr lang="th-TH" sz="1715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lnSpc>
                <a:spcPts val="1619"/>
              </a:lnSpc>
            </a:pPr>
            <a:endParaRPr lang="th-TH" sz="2667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สี่เหลี่ยมมุมมน 6">
            <a:extLst>
              <a:ext uri="{FF2B5EF4-FFF2-40B4-BE49-F238E27FC236}">
                <a16:creationId xmlns:a16="http://schemas.microsoft.com/office/drawing/2014/main" id="{F227DE31-B091-4932-8906-F222579DC0A1}"/>
              </a:ext>
            </a:extLst>
          </p:cNvPr>
          <p:cNvSpPr/>
          <p:nvPr/>
        </p:nvSpPr>
        <p:spPr>
          <a:xfrm>
            <a:off x="1060691" y="1239357"/>
            <a:ext cx="10833949" cy="132949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th-TH" sz="1524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endParaRPr lang="th-TH" sz="1524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อัตราผู้ป่วยโรคเบาหวานรายใหม่ลดลง 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 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(เทียบกับปี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ร้อยละผู้ป่วยเบาหวานรายใหม่จากกลุ่มเสี่ยงโรคเบาหวาน (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Pre-DM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ไม่เกินร้อยละ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2.05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อัตราตายโรคเบาหวานลดลง 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2.5 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ร้อยละของผู้ป่วย</a:t>
            </a:r>
            <a:r>
              <a:rPr lang="th-TH" sz="1715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CKD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ที่มีอัตราการลดลงของ </a:t>
            </a:r>
            <a:r>
              <a:rPr lang="en-US" sz="1524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eGFR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&lt; 4 ml/min/1.73m2/yr. 5.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อัตราตายโรคหลอดเลือดหัวใจ (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I20-25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&lt;27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ต่อแสน </a:t>
            </a:r>
            <a:r>
              <a:rPr lang="th-TH" sz="1524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ปชก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6.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อัตราตายผู้ป่วยโรคหลอดเลือดสมอง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≤ 7  7.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อัตราการเกิดการกำเริบเฉียบพลันในผู้ป่วย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COPD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อายุ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40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ปีขึ้นไป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&lt; 110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ครั้งต่อ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100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ผู้ป่วย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COPD 8.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อัตราผู้ป่วย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COPD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ที่ได้รับการรักษาครบวงจรและได้มาตรฐาน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 60 % 9.</a:t>
            </a:r>
            <a:r>
              <a:rPr lang="th-TH" sz="1524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อัตราการตัดนิ้ว เท้า</a:t>
            </a:r>
          </a:p>
          <a:p>
            <a:pPr>
              <a:defRPr/>
            </a:pP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ขา ใน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DM Foot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ไม่เกิน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30% 10.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ร้อยละผู้ป่วยโรคเรื้อรังที่สูบบุหรี่ได้รับคำแนะนำเพื่อเลิกสูบบุหรี่ </a:t>
            </a:r>
            <a:r>
              <a:rPr lang="en-US" sz="1524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 </a:t>
            </a:r>
            <a:r>
              <a:rPr lang="en-US" sz="16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11.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ร้อยละผู้ป่วยโรคเรื้อรังที่สูบบุหรี่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เลิกสูบบุหรี่ </a:t>
            </a:r>
            <a:r>
              <a:rPr lang="en-US" sz="1600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r>
              <a:rPr lang="en-US" sz="1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10%</a:t>
            </a:r>
            <a:endParaRPr lang="en-US" sz="1524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defRPr/>
            </a:pPr>
            <a:endParaRPr lang="en-US" sz="1715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>
              <a:defRPr/>
            </a:pPr>
            <a:r>
              <a:rPr lang="en-US" sz="1524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524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56404727-B552-4CAD-A280-EADFB83EB0E0}"/>
              </a:ext>
            </a:extLst>
          </p:cNvPr>
          <p:cNvGraphicFramePr>
            <a:graphicFrameLocks noGrp="1"/>
          </p:cNvGraphicFramePr>
          <p:nvPr/>
        </p:nvGraphicFramePr>
        <p:xfrm>
          <a:off x="1030629" y="3432005"/>
          <a:ext cx="10833946" cy="950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1315">
                  <a:extLst>
                    <a:ext uri="{9D8B030D-6E8A-4147-A177-3AD203B41FA5}">
                      <a16:colId xmlns:a16="http://schemas.microsoft.com/office/drawing/2014/main" val="1150039330"/>
                    </a:ext>
                  </a:extLst>
                </a:gridCol>
                <a:gridCol w="3505918">
                  <a:extLst>
                    <a:ext uri="{9D8B030D-6E8A-4147-A177-3AD203B41FA5}">
                      <a16:colId xmlns:a16="http://schemas.microsoft.com/office/drawing/2014/main" val="35520750"/>
                    </a:ext>
                  </a:extLst>
                </a:gridCol>
                <a:gridCol w="3716713">
                  <a:extLst>
                    <a:ext uri="{9D8B030D-6E8A-4147-A177-3AD203B41FA5}">
                      <a16:colId xmlns:a16="http://schemas.microsoft.com/office/drawing/2014/main" val="905450934"/>
                    </a:ext>
                  </a:extLst>
                </a:gridCol>
              </a:tblGrid>
              <a:tr h="90976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Strategy 1: </a:t>
                      </a:r>
                      <a:r>
                        <a:rPr lang="th-TH" sz="15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พัฒนาระบบเฝ้าระวังและการจัดการข้อมูล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Strategy 2</a:t>
                      </a:r>
                      <a:r>
                        <a:rPr lang="th-TH" sz="15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ร้างการมีส่วนร่วมของชุมชน/ท้องถิ่นและภาคีเครือข่ายในการป้องกันและลดการเข้าถึงปัจจัยเสี่ยงต่อการเกิดโรคเบาหวาน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Strategy 3</a:t>
                      </a:r>
                      <a:r>
                        <a:rPr lang="th-TH" sz="150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พัฒนาระบบบริหารจัดการและการจัดบริการเพื่อลดเสี่ยงและลดโรคให้สอดคล้องกับสถานการณ์โรคและบริบทพื้นที่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h-TH" sz="150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98260"/>
                  </a:ext>
                </a:extLst>
              </a:tr>
            </a:tbl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A2CF3868-BE39-488C-AE46-81B4A6D4041C}"/>
              </a:ext>
            </a:extLst>
          </p:cNvPr>
          <p:cNvSpPr/>
          <p:nvPr/>
        </p:nvSpPr>
        <p:spPr>
          <a:xfrm rot="696833">
            <a:off x="8945658" y="465418"/>
            <a:ext cx="940180" cy="5530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24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P&amp;P</a:t>
            </a:r>
          </a:p>
          <a:p>
            <a:pPr algn="ctr"/>
            <a:r>
              <a:rPr lang="en-US" sz="1524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Strength</a:t>
            </a:r>
            <a:endParaRPr lang="th-TH" sz="1524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39D2CE-D3D9-4EAE-AB86-6FD5B836EEAE}"/>
              </a:ext>
            </a:extLst>
          </p:cNvPr>
          <p:cNvSpPr/>
          <p:nvPr/>
        </p:nvSpPr>
        <p:spPr>
          <a:xfrm>
            <a:off x="306283" y="2507618"/>
            <a:ext cx="754407" cy="9168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43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</a:t>
            </a:r>
            <a:r>
              <a:rPr lang="en-US" sz="1143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sz="1143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ข้อมูลพื้นฐาน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D10DB0-538E-4292-9E18-3968FA568992}"/>
              </a:ext>
            </a:extLst>
          </p:cNvPr>
          <p:cNvSpPr/>
          <p:nvPr/>
        </p:nvSpPr>
        <p:spPr>
          <a:xfrm>
            <a:off x="326125" y="4091074"/>
            <a:ext cx="689039" cy="2663453"/>
          </a:xfrm>
          <a:prstGeom prst="rect">
            <a:avLst/>
          </a:prstGeom>
          <a:solidFill>
            <a:srgbClr val="BDD7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33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กิจกรรมหลัก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6404727-B552-4CAD-A280-EADFB83EB0E0}"/>
              </a:ext>
            </a:extLst>
          </p:cNvPr>
          <p:cNvGraphicFramePr>
            <a:graphicFrameLocks noGrp="1"/>
          </p:cNvGraphicFramePr>
          <p:nvPr/>
        </p:nvGraphicFramePr>
        <p:xfrm>
          <a:off x="1018390" y="4175358"/>
          <a:ext cx="10864749" cy="2579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461">
                  <a:extLst>
                    <a:ext uri="{9D8B030D-6E8A-4147-A177-3AD203B41FA5}">
                      <a16:colId xmlns:a16="http://schemas.microsoft.com/office/drawing/2014/main" val="1150039330"/>
                    </a:ext>
                  </a:extLst>
                </a:gridCol>
                <a:gridCol w="3547088">
                  <a:extLst>
                    <a:ext uri="{9D8B030D-6E8A-4147-A177-3AD203B41FA5}">
                      <a16:colId xmlns:a16="http://schemas.microsoft.com/office/drawing/2014/main" val="35520750"/>
                    </a:ext>
                  </a:extLst>
                </a:gridCol>
                <a:gridCol w="3711200">
                  <a:extLst>
                    <a:ext uri="{9D8B030D-6E8A-4147-A177-3AD203B41FA5}">
                      <a16:colId xmlns:a16="http://schemas.microsoft.com/office/drawing/2014/main" val="905450934"/>
                    </a:ext>
                  </a:extLst>
                </a:gridCol>
              </a:tblGrid>
              <a:tr h="2579169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พัฒนาระบบการบันทึกข้อมูลและการลงรหัส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ICD10 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ในทุกระดับ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พัฒนาศักยภาพการจัดการข้อมูลและวิเคราะห์ข้อมูล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Dashboard NCD 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ข้อมูลเฝ้าระวังพฤติกรรมและโรคเบาหวาน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โรคไตเรื้อรัง/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Stroke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/STEMI/ COPD/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สุขภาพจิต</a:t>
                      </a:r>
                      <a:endParaRPr lang="en-US" sz="1500" b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4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Dictionary LTC 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และ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Specific Package Care 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จัดทำคู่มือการจำแนกประเภทเตียงผู้ป่วย รายโรค และแนวทางการติดตามยี่ยมผู้ป่วยที่บ้าน</a:t>
                      </a:r>
                      <a:endParaRPr lang="th-TH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endParaRPr lang="th-TH" sz="1500" b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ขับเคลื่อนนโยบายสาธารณะ/การดำเนินงานผ่าน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พชอ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เขต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จังหวัด อำเภอ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คัดกรองโรคเบาหวาน/ โรคปอดอุดกั้นเรื้อรัง (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พัฒนาหมู่บ้าน/ชุมชนต้นแบบลดเสี่ยงลดโรคเบาหวาน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/โรคไต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เรื้อรัง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การปรับเปลี่ยนพฤติกรรม ปฏิบัติการ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อ.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ส.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ฟ.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(ลดหวาน ลดมัน ขยันออกกำลัง นั่งสมาธิ งดบุหรี่และเหล้า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เฝ้าระวังฟัน) และ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Self Care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สื่อสารเตือนภัยรณรงค์ลดการกินอาหารลดเค็ม (กินจืด ยืดชีวิต)</a:t>
                      </a: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สถานประกอบการ  โรงเรียน วัด เป็นต้นแบบลดเสี่ยงลดโรค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DM</a:t>
                      </a:r>
                      <a:endParaRPr lang="th-TH" sz="1500" b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lnSpc>
                          <a:spcPts val="1500"/>
                        </a:lnSpc>
                        <a:buNone/>
                      </a:pP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500" b="0" baseline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อปท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 หน่วยงานทุกภาคส่วนเป็นองค์กรไร้พุง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th-TH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พัฒนาศักยภาพบุคลากร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Case Manager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ผู้จัดการรายกรณี(ทดแทนฟื้นฟู)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พัฒนาสถานบริการสาธารณสุขผ่านเกณฑ์คลินิก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NCD Clinic Plus 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คลินิก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 &amp; Asthma,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CKD Clinic 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คุณภาพ/ ฟื้นฟูสมรรถภาพหัวใจ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พัฒนาคลินิก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DPAC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คุณภาพใน รพศ./</a:t>
                      </a:r>
                      <a:r>
                        <a:rPr lang="th-TH" sz="15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รพท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</a:t>
                      </a:r>
                      <a:r>
                        <a:rPr lang="th-TH" sz="15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รพช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./รพ.สต.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พัฒนารูปแบบการปรับเปลี่ยนพฤติกรรมประชาชนกลุ่มเสี่ยง กลุ่มป่วย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ประเมินและค้นหาภาวะแทรกซ้อนตา ไต เท้า ช่องปาก หัวใจ หลอดเลือดสมอง  ซึมเศร้า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2Q 9Q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th-TH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ดูแล รักษา ติดตามร่วมกับ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COC/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LTC/ Palliative Care</a:t>
                      </a: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พัฒนาระบบ </a:t>
                      </a:r>
                      <a:r>
                        <a:rPr lang="en-US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STEMI STROKE Fast track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 startAt="3"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เปิดให้บริการ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Stroke Unit 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ใน รพ.ระดับ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S</a:t>
                      </a:r>
                      <a:endParaRPr lang="th-TH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98260"/>
                  </a:ext>
                </a:extLst>
              </a:tr>
            </a:tbl>
          </a:graphicData>
        </a:graphic>
      </p:graphicFrame>
      <p:sp>
        <p:nvSpPr>
          <p:cNvPr id="19" name="สี่เหลี่ยมมุมมน 6">
            <a:extLst>
              <a:ext uri="{FF2B5EF4-FFF2-40B4-BE49-F238E27FC236}">
                <a16:creationId xmlns:a16="http://schemas.microsoft.com/office/drawing/2014/main" id="{F227DE31-B091-4932-8906-F222579DC0A1}"/>
              </a:ext>
            </a:extLst>
          </p:cNvPr>
          <p:cNvSpPr/>
          <p:nvPr/>
        </p:nvSpPr>
        <p:spPr>
          <a:xfrm>
            <a:off x="1060690" y="2507618"/>
            <a:ext cx="10809104" cy="9306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1619"/>
              </a:lnSpc>
              <a:defRPr/>
            </a:pP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เขตสุขภาพที่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พบอัตราตายต่อประชากรแสนคนด้วยโรคเบาหวาน ในปี พ.ศ.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2550 – 2558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มีแนวโน้มสูงขึ้น โดยอัตราตายด้วยโรคเบาหวาน จากอัตรา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20.88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ต่อประชากรแสนคน ในปี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2550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มาเป็น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30.84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ต่อประชากรแสนคน ในปี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2558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และสูงกว่าระดับประเทศ (ประเทศอัตรา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16.78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ต่อแสนประชากร)</a:t>
            </a:r>
            <a:r>
              <a:rPr lang="th-TH" sz="1524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อัตราป่วยด้วยโรคเบาหวานรายใหม่ต่อแสนประชากรลดลง จากอัตรา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567.29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ต่อแสนประชากรในปี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2560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ลดลงเป็นอัตรา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530.21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ต่อแสนประชากรในปี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หรือลดลงร้อยละ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6.54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และพบว่าผู้ป่วยเบาหวานรายใหม่จากกลุ่มเสี่ยงเบาหวานในปี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ลดลงเมื่อเทียบกับปี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2560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2560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1.96, 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2561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ร้อยละ </a:t>
            </a:r>
            <a:r>
              <a:rPr lang="en-US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1.69</a:t>
            </a:r>
            <a:r>
              <a:rPr lang="th-TH" sz="1524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839D2CE-D3D9-4EAE-AB86-6FD5B836EEAE}"/>
              </a:ext>
            </a:extLst>
          </p:cNvPr>
          <p:cNvSpPr/>
          <p:nvPr/>
        </p:nvSpPr>
        <p:spPr>
          <a:xfrm>
            <a:off x="334664" y="3441613"/>
            <a:ext cx="690747" cy="6820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143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</a:t>
            </a:r>
            <a:br>
              <a:rPr lang="en-US" sz="1143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143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มาตการ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2CF3868-BE39-488C-AE46-81B4A6D4041C}"/>
              </a:ext>
            </a:extLst>
          </p:cNvPr>
          <p:cNvSpPr/>
          <p:nvPr/>
        </p:nvSpPr>
        <p:spPr>
          <a:xfrm rot="696833">
            <a:off x="10056425" y="748498"/>
            <a:ext cx="1259731" cy="3754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1524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แผนงานที่</a:t>
            </a:r>
            <a:r>
              <a:rPr lang="en-US" sz="1524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…3……</a:t>
            </a:r>
            <a:endParaRPr lang="th-TH" sz="1524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4664" y="1119885"/>
            <a:ext cx="713605" cy="14996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endParaRPr lang="th-TH" sz="1524" dirty="0"/>
          </a:p>
          <a:p>
            <a:pPr algn="ctr"/>
            <a:endParaRPr lang="th-TH" sz="1524" dirty="0"/>
          </a:p>
          <a:p>
            <a:pPr algn="ctr"/>
            <a:r>
              <a:rPr lang="th-TH" sz="1524" dirty="0"/>
              <a:t>เป้าหมาย/</a:t>
            </a:r>
          </a:p>
          <a:p>
            <a:pPr algn="ctr"/>
            <a:r>
              <a:rPr lang="th-TH" sz="1524" dirty="0"/>
              <a:t>ตัวชี้วัด</a:t>
            </a:r>
          </a:p>
          <a:p>
            <a:pPr algn="ctr"/>
            <a:endParaRPr lang="th-TH" sz="1524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75DBACA-A9ED-4B06-A8CB-1840A9875633}"/>
              </a:ext>
            </a:extLst>
          </p:cNvPr>
          <p:cNvSpPr/>
          <p:nvPr/>
        </p:nvSpPr>
        <p:spPr>
          <a:xfrm>
            <a:off x="379863" y="369899"/>
            <a:ext cx="4034333" cy="561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หน่วยงานหลัก</a:t>
            </a:r>
            <a:r>
              <a:rPr lang="en-US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สำนักงานสาธารณสุขจังหวัดหนองคาย</a:t>
            </a:r>
          </a:p>
          <a:p>
            <a:r>
              <a:rPr lang="th-TH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หน่วยงานร่วม</a:t>
            </a:r>
            <a:r>
              <a:rPr lang="en-US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:</a:t>
            </a:r>
            <a:r>
              <a:rPr lang="th-TH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สำนักงานสาธารณสุขจังหวัดทุกแห่งในเขตสุขภาพที่ </a:t>
            </a:r>
            <a:r>
              <a:rPr lang="en-US" sz="1524" b="1" dirty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</a:t>
            </a:r>
            <a:endParaRPr lang="th-TH" sz="1524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38121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61D10DB0-538E-4292-9E18-3968FA568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69203"/>
            <a:ext cx="1054851" cy="67680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buNone/>
            </a:pPr>
            <a:r>
              <a:rPr lang="th-TH" sz="2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ระดับความสำเร็จ</a:t>
            </a:r>
          </a:p>
        </p:txBody>
      </p:sp>
      <p:graphicFrame>
        <p:nvGraphicFramePr>
          <p:cNvPr id="6" name="Table 23">
            <a:extLst>
              <a:ext uri="{FF2B5EF4-FFF2-40B4-BE49-F238E27FC236}">
                <a16:creationId xmlns:a16="http://schemas.microsoft.com/office/drawing/2014/main" id="{9FC58EF3-619F-431B-8A99-44F12DBDC31E}"/>
              </a:ext>
            </a:extLst>
          </p:cNvPr>
          <p:cNvGraphicFramePr>
            <a:graphicFrameLocks noGrp="1"/>
          </p:cNvGraphicFramePr>
          <p:nvPr/>
        </p:nvGraphicFramePr>
        <p:xfrm>
          <a:off x="1054851" y="170656"/>
          <a:ext cx="11137148" cy="6792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287">
                  <a:extLst>
                    <a:ext uri="{9D8B030D-6E8A-4147-A177-3AD203B41FA5}">
                      <a16:colId xmlns:a16="http://schemas.microsoft.com/office/drawing/2014/main" val="1150039330"/>
                    </a:ext>
                  </a:extLst>
                </a:gridCol>
                <a:gridCol w="2784287">
                  <a:extLst>
                    <a:ext uri="{9D8B030D-6E8A-4147-A177-3AD203B41FA5}">
                      <a16:colId xmlns:a16="http://schemas.microsoft.com/office/drawing/2014/main" val="35520750"/>
                    </a:ext>
                  </a:extLst>
                </a:gridCol>
                <a:gridCol w="2804354">
                  <a:extLst>
                    <a:ext uri="{9D8B030D-6E8A-4147-A177-3AD203B41FA5}">
                      <a16:colId xmlns:a16="http://schemas.microsoft.com/office/drawing/2014/main" val="905450934"/>
                    </a:ext>
                  </a:extLst>
                </a:gridCol>
                <a:gridCol w="2764220">
                  <a:extLst>
                    <a:ext uri="{9D8B030D-6E8A-4147-A177-3AD203B41FA5}">
                      <a16:colId xmlns:a16="http://schemas.microsoft.com/office/drawing/2014/main" val="2588709083"/>
                    </a:ext>
                  </a:extLst>
                </a:gridCol>
              </a:tblGrid>
              <a:tr h="67665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th-TH" sz="1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ของหมู่บ้าน/ชุมชนมีการ  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ดำเนินงานหมู่บ้าน/ชุมชนลดเสี่ยงลด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โรคเบาหวาน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ปชช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.อายุ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ปีขึ้นไปได้รับคัดกรองเบาหวาน   ร้อยละ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ประชาชนอายุ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60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ปีขึ้นไปคัดกรอง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 </a:t>
                      </a:r>
                      <a:r>
                        <a:rPr lang="en-US" sz="1800" b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ประชาชนกลุ่มเสี่ยงเบาหวานปีที่ผ่านมาได้รับคัดกรองเบาหวาน ร้อยละ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ความชุกของผู้ที่มีน้ำหนักเกิน/อ้วน (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BMI </a:t>
                      </a:r>
                      <a:r>
                        <a:rPr lang="en-US" sz="1800" b="0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25  kg/m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ไม่เพิ่มขึ้น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มีระบบฐานข้อมูลพื้นฐานที่ถูกต้อง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ผู้ป่วย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DM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ได้รับการคัดกรองภาวะ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แทรกซ้อนตา  เท้า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ช่องปาก 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 </a:t>
                      </a:r>
                      <a:endParaRPr lang="th-TH" sz="1800" b="0" kern="120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ไต,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CVD Risk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ร้อยละ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60</a:t>
                      </a:r>
                      <a:endParaRPr lang="th-TH" sz="1800" b="0" kern="1200" baseline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ร้อยละกลุ่มสงสัยป่วยความดันโลหิตสูงในเขตรับผิดชอบ ได้รับ การวัดความดันโลหิตที่บ้าน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buNone/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ของหมู่บ้าน/ชุมชนผ่านเกณฑ์ หมู่บ้าน/ชุมชนต้นแบบลดเสี่ยงลดโรคเบาหวาน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ปชช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.อายุ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35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ปีขึ้นไปได้รับคัดกรองเบาหวาน ร้อยละ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กลุ่มเสี่ยงเบาหวานปีที่ผ่านมาได้รับการคัดกรองเบาหวานร้อยละ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90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ประชาชนอายุ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60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ปีขึ้นไปคัดกรอง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 </a:t>
                      </a:r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800" b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u="none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0%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ความชุกของผู้มีภาวะน้ำหนักเกิน/อ้วน (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BMI </a:t>
                      </a:r>
                      <a:r>
                        <a:rPr lang="en-US" sz="1800" b="0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800" b="0" u="non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25 kg/m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ลดลงร้อยละ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ผู้ป่วย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DM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ได้รับการคัดกรองภาวะ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แทรกซ้อนตา เท้า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ช่องปาก 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ไต,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CVD Risk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ร้อยละกลุ่มสงสัยป่วยความดันโลหิตสูงในเขตรับผิดชอบ ได้รับการวัดความดันโลหิตที่บ้าน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20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  <a:endParaRPr lang="th-TH" sz="18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ของหมู่บ้าน/ชุมชนผ่านเกณฑ์หมู่บ้าน/ชุมชน ต้นแบบลดเสี่ยงลดโรคเบาหวาน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สถานบริการรักษาระดับมาตรฐานการบริการ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NCD Clinic  Plus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คุณภาพ คลินิก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DPAC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คุณภาพ  คลินิก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CKD Clinic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คุณภาพ ตามเกณฑ์ 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80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3 .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ผู้ป่วย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DM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ได้รับคัดกรองภาวะแทรกซ้อน ตา เท้า ช่องปาก 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60 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ไต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,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CVD Risk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90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ความชุกของผู้มีภาวะน้ำหนักเกิน/อ้วน (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BMI </a:t>
                      </a:r>
                      <a:r>
                        <a:rPr lang="en-US" sz="1800" b="0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25 kg/m</a:t>
                      </a:r>
                      <a:r>
                        <a:rPr lang="en-US" sz="1800" b="0" kern="1200" baseline="300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 ลดลงร้อยละ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อัตราผู้ป่วยเบาหวานควบคุมระดับน้ำตาลได้ดี (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HbA1C  &lt;7%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)  </a:t>
                      </a:r>
                      <a:r>
                        <a:rPr lang="en-US" sz="1800" b="0" u="sng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1800" b="0" u="none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40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6.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ร้อยละผู้ป่วยโรคความดันโลหิตสูงสามารถควบคุมระดับความดันโลหิตได้ดีมากกว่าหรือเท่ากับร้อยละ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50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ร้อยละกลุ่มสงสัยป่วยความดันโลหิตสูงในเขตรับผิดชอบได้รับการวัดความดันโลหิต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ที่บ้านร้อยละ </a:t>
                      </a:r>
                      <a:r>
                        <a:rPr lang="en-US" sz="1800" b="0" kern="1200" baseline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30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800" b="1" kern="1200" baseline="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th-TH" sz="1800" b="1" kern="1200" baseline="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th-TH" sz="1500" b="1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  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ไตรมาส</a:t>
                      </a:r>
                      <a:r>
                        <a:rPr lang="th-TH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อัตราผู้ป่วยรายใหม่โรคเบาหวานลดลง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ร้อยละผู้ป่วยเบาหวานรายใหม่จากกลุ่มเสี่ยงโรคเบาหวาน(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Pre-DM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ไม่เกิน 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2.05%</a:t>
                      </a:r>
                      <a:endParaRPr lang="th-TH" sz="1800" b="0" baseline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  <a:r>
                        <a:rPr lang="th-TH" sz="1800" b="1" dirty="0">
                          <a:solidFill>
                            <a:srgbClr val="FF0000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อัตราตายโรคเบาหวานลดลง ร้อยละ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ร้อยละของผู้ป่วย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CKD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ที่มีอัตราการลดลงของ </a:t>
                      </a:r>
                      <a:r>
                        <a:rPr lang="en-US" sz="18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eGFR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&lt;4 ml/min/1.73m2/yr.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67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อัตราตายโรคหลอดเลือดหัวใจ (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I20 -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I25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&lt;27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ต่อแสน </a:t>
                      </a:r>
                      <a:r>
                        <a:rPr lang="th-TH" sz="1800" b="0" dirty="0" err="1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ปชก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อัตราตายผู้ป่วยโรคหลอดเลือดสมอง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&lt;7%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อัตราการเกิดการกำเริบเฉียบพลันในผู้ป่วย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อายุ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ปีขึ้นไป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&lt; 110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ครั้งต่อ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ผู้ป่วย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อัตราผู้ป่วย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COPD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ที่ได้รับการรักษาครบวงจรและได้มาตรฐาน</a:t>
                      </a:r>
                      <a:r>
                        <a:rPr lang="en-US" sz="1800" b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&gt;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60 %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อัตราการตัดนิ้ว เท้า ขา ใน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DM Foot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ไม่เกิน </a:t>
                      </a: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30%</a:t>
                      </a:r>
                    </a:p>
                    <a:p>
                      <a:pPr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ร้อยละผู้ป่วยโรคเรื้อรังที่สูบบุหรี่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ได้รับคำแนะนำเพื่อเลิกสูบบุหรี่ </a:t>
                      </a:r>
                      <a:r>
                        <a:rPr lang="en-US" sz="2000" b="0" u="sng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 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  <a:p>
                      <a:pPr marL="0" indent="0"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ร้อยละผู้ป่วยโรคเรื้อรังที่สูบบุหรี่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20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เลิกสูบบุหรี่</a:t>
                      </a:r>
                      <a:r>
                        <a:rPr lang="th-TH" sz="20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2000" b="0" u="sng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&gt;</a:t>
                      </a:r>
                      <a:r>
                        <a:rPr lang="en-US" sz="20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10%</a:t>
                      </a:r>
                      <a:endParaRPr lang="en-US" sz="20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87105" marR="87105" marT="43552" marB="43552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698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757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34E207B-48F4-48B8-8917-D9446E0F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7028"/>
            <a:ext cx="10515600" cy="949744"/>
          </a:xfrm>
        </p:spPr>
        <p:txBody>
          <a:bodyPr/>
          <a:lstStyle/>
          <a:p>
            <a:pPr algn="ctr"/>
            <a:r>
              <a:rPr lang="th-TH" b="1" dirty="0">
                <a:solidFill>
                  <a:srgbClr val="0033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ตัวชี้วัด สาขาโรคไม่ติดต่อ (เบาหวาน ความดันโลหิตสูง) </a:t>
            </a:r>
            <a:r>
              <a:rPr lang="en-US" b="1" dirty="0">
                <a:solidFill>
                  <a:srgbClr val="0033CC"/>
                </a:solidFill>
                <a:latin typeface="AngsanaUPC" panose="02020603050405020304" pitchFamily="18" charset="-34"/>
                <a:cs typeface="AngsanaUPC" panose="02020603050405020304" pitchFamily="18" charset="-34"/>
              </a:rPr>
              <a:t>2562</a:t>
            </a:r>
            <a:endParaRPr lang="th-TH" b="1" dirty="0">
              <a:solidFill>
                <a:srgbClr val="0033CC"/>
              </a:solidFill>
              <a:latin typeface="AngsanaUPC" panose="02020603050405020304" pitchFamily="18" charset="-34"/>
              <a:cs typeface="AngsanaUPC" panose="02020603050405020304" pitchFamily="18" charset="-34"/>
            </a:endParaRPr>
          </a:p>
        </p:txBody>
      </p:sp>
      <p:graphicFrame>
        <p:nvGraphicFramePr>
          <p:cNvPr id="3" name="ไดอะแกรม 2">
            <a:extLst>
              <a:ext uri="{FF2B5EF4-FFF2-40B4-BE49-F238E27FC236}">
                <a16:creationId xmlns:a16="http://schemas.microsoft.com/office/drawing/2014/main" id="{FA88A70C-45BD-47B3-B599-4D2DE152D4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5897927"/>
              </p:ext>
            </p:extLst>
          </p:nvPr>
        </p:nvGraphicFramePr>
        <p:xfrm>
          <a:off x="391100" y="1333042"/>
          <a:ext cx="11110510" cy="35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สี่เหลี่ยมผืนผ้า: มุมมน 4">
            <a:extLst>
              <a:ext uri="{FF2B5EF4-FFF2-40B4-BE49-F238E27FC236}">
                <a16:creationId xmlns:a16="http://schemas.microsoft.com/office/drawing/2014/main" id="{2F29F035-36AA-4A02-A258-D2AC7DEB7F93}"/>
              </a:ext>
            </a:extLst>
          </p:cNvPr>
          <p:cNvSpPr/>
          <p:nvPr/>
        </p:nvSpPr>
        <p:spPr>
          <a:xfrm>
            <a:off x="1057619" y="5023692"/>
            <a:ext cx="10443991" cy="842579"/>
          </a:xfrm>
          <a:prstGeom prst="round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ร้อยละผู้ป่วยโรคเรื้อรังที่สูบบุหรี่ได้รับคำแนะนำเพื่อเลิกสูบบุหรี่ </a:t>
            </a:r>
            <a:r>
              <a:rPr lang="en-US" sz="3200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 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50</a:t>
            </a:r>
            <a:endParaRPr lang="th-TH" sz="3200" dirty="0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A143977F-7C5F-4832-B2E7-2626D2484880}"/>
              </a:ext>
            </a:extLst>
          </p:cNvPr>
          <p:cNvSpPr/>
          <p:nvPr/>
        </p:nvSpPr>
        <p:spPr>
          <a:xfrm>
            <a:off x="1057618" y="6042541"/>
            <a:ext cx="10443991" cy="842579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ร้อยละผู้ป่วยโรคเรื้อรังที่สูบบุหรี่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เลิกสูบบุหรี่ </a:t>
            </a:r>
            <a:r>
              <a:rPr lang="en-US" sz="3200" b="1" u="sng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&gt;</a:t>
            </a:r>
            <a:r>
              <a:rPr lang="en-US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10%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3798501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2839</TotalTime>
  <Words>4950</Words>
  <Application>Microsoft Office PowerPoint</Application>
  <PresentationFormat>กำหนดเอง</PresentationFormat>
  <Paragraphs>863</Paragraphs>
  <Slides>43</Slides>
  <Notes>6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43</vt:i4>
      </vt:variant>
    </vt:vector>
  </HeadingPairs>
  <TitlesOfParts>
    <vt:vector size="59" baseType="lpstr">
      <vt:lpstr>Angsana New</vt:lpstr>
      <vt:lpstr>AngsanaUPC</vt:lpstr>
      <vt:lpstr>Arial</vt:lpstr>
      <vt:lpstr>Calibri</vt:lpstr>
      <vt:lpstr>Calibri Light</vt:lpstr>
      <vt:lpstr>Cordia New</vt:lpstr>
      <vt:lpstr>JasmineUPC</vt:lpstr>
      <vt:lpstr>Tahoma</vt:lpstr>
      <vt:lpstr>TH Baijam</vt:lpstr>
      <vt:lpstr>TH Kodchasal</vt:lpstr>
      <vt:lpstr>TH NiramitIT๙ </vt:lpstr>
      <vt:lpstr>TH SarabunPSK</vt:lpstr>
      <vt:lpstr>TP Tankhun</vt:lpstr>
      <vt:lpstr>Verdana</vt:lpstr>
      <vt:lpstr>Wingdings</vt:lpstr>
      <vt:lpstr>Office Theme</vt:lpstr>
      <vt:lpstr>งานนำเสนอ PowerPoint</vt:lpstr>
      <vt:lpstr>กรอบการนำเสนอ</vt:lpstr>
      <vt:lpstr>สถานการณ์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ตัวชี้วัด สาขาโรคไม่ติดต่อ (เบาหวาน ความดันโลหิตสูง) 2562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สรุปผลการดำเนินงาน</vt:lpstr>
      <vt:lpstr>งานนำเสนอ PowerPoint</vt:lpstr>
      <vt:lpstr>งานนำเสนอ PowerPoint</vt:lpstr>
      <vt:lpstr>ผลลัพธ์ NCD Clinic Plus/ CKD Clinic คุณภาพ 2562</vt:lpstr>
      <vt:lpstr>งานนำเสนอ PowerPoint</vt:lpstr>
      <vt:lpstr>งานนำเสนอ PowerPoint</vt:lpstr>
      <vt:lpstr>อัตราผู้ป่วยเบาหวานรายใหม่จากกลุ่มเสี่ยง  (&lt; ร้อยละ 2.05)</vt:lpstr>
      <vt:lpstr>งานนำเสนอ PowerPoint</vt:lpstr>
      <vt:lpstr>อัตรากลุ่มสงสัยป่วยโรคความดันโลหิตสูงได้รับการวัดความดันโลหิตที่บ้าน (&gt; 30%)</vt:lpstr>
      <vt:lpstr>งานนำเสนอ PowerPoint</vt:lpstr>
      <vt:lpstr>ร้อยละผู้ป่วยเบาหวานควบคุมระดับน้ำตาลในเลือดได้ดี (&gt; ร้อยละ 40)</vt:lpstr>
      <vt:lpstr>ร้อยละผู้ป่วยความดันโลหิตสูงควบคุมระดับความดันโลหิตได้ดี (&gt; ร้อยละ 50)</vt:lpstr>
      <vt:lpstr>ร้อยละผู้ป่วยเบาหวานและความดันโลหิตสูงได้รับการคัดกรองภาวะแทรกซ้อนทางไต (&gt; ร้อยละ 80)</vt:lpstr>
      <vt:lpstr>ร้อยละผู้ป่วยโรคไตเรื้อรังรายใหม่   (เป้าหมายไม่เกินร้อยละ20)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ปัญหาและอุปสรรค</vt:lpstr>
      <vt:lpstr>แผนพัฒนาที่สำคัญ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ภาวิณี คำฆะ</dc:creator>
  <cp:lastModifiedBy>Superman</cp:lastModifiedBy>
  <cp:revision>279</cp:revision>
  <cp:lastPrinted>2019-08-12T06:09:16Z</cp:lastPrinted>
  <dcterms:created xsi:type="dcterms:W3CDTF">2017-07-22T13:07:21Z</dcterms:created>
  <dcterms:modified xsi:type="dcterms:W3CDTF">2019-08-15T03:24:20Z</dcterms:modified>
</cp:coreProperties>
</file>